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735" r:id="rId2"/>
    <p:sldId id="736" r:id="rId3"/>
    <p:sldId id="745" r:id="rId4"/>
    <p:sldId id="846" r:id="rId5"/>
    <p:sldId id="849" r:id="rId6"/>
    <p:sldId id="850" r:id="rId7"/>
    <p:sldId id="815" r:id="rId8"/>
    <p:sldId id="788" r:id="rId9"/>
    <p:sldId id="851" r:id="rId10"/>
    <p:sldId id="825" r:id="rId11"/>
    <p:sldId id="852" r:id="rId12"/>
    <p:sldId id="854" r:id="rId13"/>
    <p:sldId id="855" r:id="rId14"/>
    <p:sldId id="853" r:id="rId15"/>
    <p:sldId id="836" r:id="rId16"/>
    <p:sldId id="837" r:id="rId17"/>
    <p:sldId id="838" r:id="rId18"/>
    <p:sldId id="839" r:id="rId19"/>
    <p:sldId id="840" r:id="rId20"/>
    <p:sldId id="841" r:id="rId21"/>
    <p:sldId id="842" r:id="rId22"/>
    <p:sldId id="843" r:id="rId23"/>
    <p:sldId id="816" r:id="rId24"/>
    <p:sldId id="844" r:id="rId25"/>
    <p:sldId id="827" r:id="rId26"/>
    <p:sldId id="828" r:id="rId27"/>
    <p:sldId id="807" r:id="rId28"/>
    <p:sldId id="830" r:id="rId29"/>
    <p:sldId id="845" r:id="rId30"/>
    <p:sldId id="817" r:id="rId31"/>
    <p:sldId id="821" r:id="rId32"/>
    <p:sldId id="813" r:id="rId33"/>
    <p:sldId id="833" r:id="rId34"/>
    <p:sldId id="834" r:id="rId35"/>
    <p:sldId id="835" r:id="rId36"/>
    <p:sldId id="818" r:id="rId37"/>
    <p:sldId id="809" r:id="rId38"/>
    <p:sldId id="810" r:id="rId39"/>
    <p:sldId id="811" r:id="rId40"/>
  </p:sldIdLst>
  <p:sldSz cx="9144000" cy="6858000" type="screen4x3"/>
  <p:notesSz cx="7099300" cy="10234613"/>
  <p:custDataLst>
    <p:tags r:id="rId43"/>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A2"/>
    <a:srgbClr val="036EB8"/>
    <a:srgbClr val="000000"/>
    <a:srgbClr val="18840D"/>
    <a:srgbClr val="F5F5F5"/>
    <a:srgbClr val="00B38C"/>
    <a:srgbClr val="D9D9D9"/>
    <a:srgbClr val="F7F7F7"/>
    <a:srgbClr val="F9F9F9"/>
    <a:srgbClr val="019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4" autoAdjust="0"/>
    <p:restoredTop sz="74261" autoAdjust="0"/>
  </p:normalViewPr>
  <p:slideViewPr>
    <p:cSldViewPr snapToGrid="0" showGuides="1">
      <p:cViewPr varScale="1">
        <p:scale>
          <a:sx n="84" d="100"/>
          <a:sy n="84" d="100"/>
        </p:scale>
        <p:origin x="1495" y="36"/>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2023/5/22</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68842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26</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28</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29</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30</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32</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35</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36</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38</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74480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5</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2926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8879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9</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6695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2" y="-159964"/>
            <a:ext cx="9144001" cy="594318"/>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332560"/>
            <a:ext cx="9143999" cy="525439"/>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Visio_Drawing1.vsdx"/><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package" Target="../embeddings/Microsoft_Visio_Drawing2.vsdx"/></Relationships>
</file>

<file path=ppt/slides/_rels/slide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6.emf"/><Relationship Id="rId7" Type="http://schemas.openxmlformats.org/officeDocument/2006/relationships/package" Target="../embeddings/Microsoft_Visio_Drawing4.vsdx"/><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package" Target="../embeddings/Microsoft_Visio_Drawing3.vsdx"/><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Visio_Drawing5.vsdx"/><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package" Target="../embeddings/Microsoft_Visio_Drawing6.vsdx"/></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Visio_Drawing7.vsdx"/><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package" Target="../embeddings/Microsoft_Visio_Drawing8.vsdx"/></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C9FCF05C-94B4-DD53-C36B-DAE0507087A6}"/>
              </a:ext>
            </a:extLst>
          </p:cNvPr>
          <p:cNvSpPr/>
          <p:nvPr/>
        </p:nvSpPr>
        <p:spPr>
          <a:xfrm>
            <a:off x="4567615"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40" name="矩形 39">
            <a:extLst>
              <a:ext uri="{FF2B5EF4-FFF2-40B4-BE49-F238E27FC236}">
                <a16:creationId xmlns:a16="http://schemas.microsoft.com/office/drawing/2014/main" id="{7B0F9BB1-1469-3CAC-048D-31DD1D70B132}"/>
              </a:ext>
            </a:extLst>
          </p:cNvPr>
          <p:cNvSpPr/>
          <p:nvPr/>
        </p:nvSpPr>
        <p:spPr>
          <a:xfrm>
            <a:off x="548139"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Box 28">
            <a:extLst>
              <a:ext uri="{FF2B5EF4-FFF2-40B4-BE49-F238E27FC236}">
                <a16:creationId xmlns:a16="http://schemas.microsoft.com/office/drawing/2014/main" id="{08BD73E9-9BFD-5C34-8B39-41A9A40D39BE}"/>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p>
        </p:txBody>
      </p:sp>
      <p:sp>
        <p:nvSpPr>
          <p:cNvPr id="6" name="Freeform 115">
            <a:extLst>
              <a:ext uri="{FF2B5EF4-FFF2-40B4-BE49-F238E27FC236}">
                <a16:creationId xmlns:a16="http://schemas.microsoft.com/office/drawing/2014/main" id="{6852F63F-8D8D-CA46-87D5-C3CB57B5AF30}"/>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Rectangle 2">
            <a:extLst>
              <a:ext uri="{FF2B5EF4-FFF2-40B4-BE49-F238E27FC236}">
                <a16:creationId xmlns:a16="http://schemas.microsoft.com/office/drawing/2014/main" id="{151CB3A9-316B-104F-9B92-2FEF9FE636F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1A5C970-FCFD-6F71-0EEF-422A8846F14B}"/>
              </a:ext>
            </a:extLst>
          </p:cNvPr>
          <p:cNvGraphicFramePr>
            <a:graphicFrameLocks noChangeAspect="1"/>
          </p:cNvGraphicFramePr>
          <p:nvPr>
            <p:extLst>
              <p:ext uri="{D42A27DB-BD31-4B8C-83A1-F6EECF244321}">
                <p14:modId xmlns:p14="http://schemas.microsoft.com/office/powerpoint/2010/main" val="2243055346"/>
              </p:ext>
            </p:extLst>
          </p:nvPr>
        </p:nvGraphicFramePr>
        <p:xfrm>
          <a:off x="655394" y="1751619"/>
          <a:ext cx="3482340" cy="2691529"/>
        </p:xfrm>
        <a:graphic>
          <a:graphicData uri="http://schemas.openxmlformats.org/presentationml/2006/ole">
            <mc:AlternateContent xmlns:mc="http://schemas.openxmlformats.org/markup-compatibility/2006">
              <mc:Choice xmlns:v="urn:schemas-microsoft-com:vml" Requires="v">
                <p:oleObj name="Visio" r:id="rId2" imgW="5722770" imgH="4370172" progId="Visio.Drawing.15">
                  <p:embed/>
                </p:oleObj>
              </mc:Choice>
              <mc:Fallback>
                <p:oleObj name="Visio" r:id="rId2" imgW="5722770" imgH="4370172"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94" y="1751619"/>
                        <a:ext cx="3482340" cy="2691529"/>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02E03231-9FEE-12B9-80EC-5308966180A8}"/>
              </a:ext>
            </a:extLst>
          </p:cNvPr>
          <p:cNvSpPr>
            <a:spLocks noChangeArrowheads="1"/>
          </p:cNvSpPr>
          <p:nvPr/>
        </p:nvSpPr>
        <p:spPr bwMode="auto">
          <a:xfrm>
            <a:off x="4674870" y="2232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BF9AF29-EA4D-0888-3DD1-DC8EE0E60B90}"/>
              </a:ext>
            </a:extLst>
          </p:cNvPr>
          <p:cNvGraphicFramePr>
            <a:graphicFrameLocks noChangeAspect="1"/>
          </p:cNvGraphicFramePr>
          <p:nvPr>
            <p:extLst>
              <p:ext uri="{D42A27DB-BD31-4B8C-83A1-F6EECF244321}">
                <p14:modId xmlns:p14="http://schemas.microsoft.com/office/powerpoint/2010/main" val="425460945"/>
              </p:ext>
            </p:extLst>
          </p:nvPr>
        </p:nvGraphicFramePr>
        <p:xfrm>
          <a:off x="4640685" y="1869786"/>
          <a:ext cx="3550709" cy="2229157"/>
        </p:xfrm>
        <a:graphic>
          <a:graphicData uri="http://schemas.openxmlformats.org/presentationml/2006/ole">
            <mc:AlternateContent xmlns:mc="http://schemas.openxmlformats.org/markup-compatibility/2006">
              <mc:Choice xmlns:v="urn:schemas-microsoft-com:vml" Requires="v">
                <p:oleObj name="Visio" r:id="rId4" imgW="8351590" imgH="4206429" progId="Visio.Drawing.15">
                  <p:embed/>
                </p:oleObj>
              </mc:Choice>
              <mc:Fallback>
                <p:oleObj name="Visio" r:id="rId4" imgW="8351590" imgH="4206429"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685" y="1869786"/>
                        <a:ext cx="3550709" cy="2229157"/>
                      </a:xfrm>
                      <a:prstGeom prst="rect">
                        <a:avLst/>
                      </a:prstGeom>
                      <a:noFill/>
                    </p:spPr>
                  </p:pic>
                </p:oleObj>
              </mc:Fallback>
            </mc:AlternateContent>
          </a:graphicData>
        </a:graphic>
      </p:graphicFrame>
      <p:sp>
        <p:nvSpPr>
          <p:cNvPr id="39" name="矩形 38">
            <a:extLst>
              <a:ext uri="{FF2B5EF4-FFF2-40B4-BE49-F238E27FC236}">
                <a16:creationId xmlns:a16="http://schemas.microsoft.com/office/drawing/2014/main" id="{A034C65A-3CC1-4D94-B70B-DA256137CF4C}"/>
              </a:ext>
            </a:extLst>
          </p:cNvPr>
          <p:cNvSpPr/>
          <p:nvPr/>
        </p:nvSpPr>
        <p:spPr bwMode="auto">
          <a:xfrm>
            <a:off x="5843476" y="3984905"/>
            <a:ext cx="1415773"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41" name="文本框 40">
            <a:extLst>
              <a:ext uri="{FF2B5EF4-FFF2-40B4-BE49-F238E27FC236}">
                <a16:creationId xmlns:a16="http://schemas.microsoft.com/office/drawing/2014/main" id="{32980D03-5BA6-9D0D-D9DC-F049ACCE2643}"/>
              </a:ext>
            </a:extLst>
          </p:cNvPr>
          <p:cNvSpPr txBox="1"/>
          <p:nvPr/>
        </p:nvSpPr>
        <p:spPr>
          <a:xfrm>
            <a:off x="655394" y="4525987"/>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en-US" altLang="zh-CN" sz="1600" dirty="0"/>
              <a:t>GPS</a:t>
            </a:r>
            <a:r>
              <a:rPr lang="zh-CN" altLang="en-US" sz="1600" dirty="0"/>
              <a:t>轨迹去噪</a:t>
            </a:r>
          </a:p>
        </p:txBody>
      </p:sp>
      <p:sp>
        <p:nvSpPr>
          <p:cNvPr id="42" name="矩形 41">
            <a:extLst>
              <a:ext uri="{FF2B5EF4-FFF2-40B4-BE49-F238E27FC236}">
                <a16:creationId xmlns:a16="http://schemas.microsoft.com/office/drawing/2014/main" id="{C623CECF-EC03-D354-A401-8DEC3A495707}"/>
              </a:ext>
            </a:extLst>
          </p:cNvPr>
          <p:cNvSpPr/>
          <p:nvPr/>
        </p:nvSpPr>
        <p:spPr>
          <a:xfrm>
            <a:off x="655394" y="4830002"/>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红色圈内的采样点为车辆停止时采集的，这些点会干扰道路行驶时间的计算，需删除这些采样点。</a:t>
            </a:r>
            <a:endParaRPr sz="1400" dirty="0">
              <a:solidFill>
                <a:schemeClr val="tx1"/>
              </a:solidFill>
              <a:latin typeface="微软雅黑" panose="020B0503020204020204" charset="-122"/>
              <a:ea typeface="微软雅黑" panose="020B0503020204020204" charset="-122"/>
            </a:endParaRPr>
          </a:p>
        </p:txBody>
      </p:sp>
      <p:sp>
        <p:nvSpPr>
          <p:cNvPr id="45" name="文本框 44">
            <a:extLst>
              <a:ext uri="{FF2B5EF4-FFF2-40B4-BE49-F238E27FC236}">
                <a16:creationId xmlns:a16="http://schemas.microsoft.com/office/drawing/2014/main" id="{342EC111-2A97-1CE9-2A92-A7142CA257A0}"/>
              </a:ext>
            </a:extLst>
          </p:cNvPr>
          <p:cNvSpPr txBox="1"/>
          <p:nvPr/>
        </p:nvSpPr>
        <p:spPr>
          <a:xfrm>
            <a:off x="4705424" y="4448862"/>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路网简化</a:t>
            </a:r>
          </a:p>
        </p:txBody>
      </p:sp>
      <p:sp>
        <p:nvSpPr>
          <p:cNvPr id="46" name="矩形 45">
            <a:extLst>
              <a:ext uri="{FF2B5EF4-FFF2-40B4-BE49-F238E27FC236}">
                <a16:creationId xmlns:a16="http://schemas.microsoft.com/office/drawing/2014/main" id="{205BEB1F-BB07-74BC-03B2-4F7DFA226633}"/>
              </a:ext>
            </a:extLst>
          </p:cNvPr>
          <p:cNvSpPr/>
          <p:nvPr/>
        </p:nvSpPr>
        <p:spPr>
          <a:xfrm>
            <a:off x="4705424" y="4752877"/>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将统一路口的多个节点合并为一个节点，简化了原始路网结构，加快路网有关的计算。</a:t>
            </a:r>
            <a:endParaRPr sz="1400" dirty="0">
              <a:solidFill>
                <a:schemeClr val="tx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4" name="图片 3" descr="图片包含 图示&#10;&#10;描述已自动生成">
            <a:extLst>
              <a:ext uri="{FF2B5EF4-FFF2-40B4-BE49-F238E27FC236}">
                <a16:creationId xmlns:a16="http://schemas.microsoft.com/office/drawing/2014/main" id="{9C1EEFD4-4799-7A04-9BA0-91D1CBFE9D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9434" y="1493765"/>
            <a:ext cx="2577637" cy="2774811"/>
          </a:xfrm>
          <a:prstGeom prst="rect">
            <a:avLst/>
          </a:prstGeom>
        </p:spPr>
      </p:pic>
      <p:pic>
        <p:nvPicPr>
          <p:cNvPr id="5" name="图片 4">
            <a:extLst>
              <a:ext uri="{FF2B5EF4-FFF2-40B4-BE49-F238E27FC236}">
                <a16:creationId xmlns:a16="http://schemas.microsoft.com/office/drawing/2014/main" id="{C46488BF-0778-E43B-498D-C3072E527521}"/>
              </a:ext>
            </a:extLst>
          </p:cNvPr>
          <p:cNvPicPr>
            <a:picLocks noChangeAspect="1"/>
          </p:cNvPicPr>
          <p:nvPr/>
        </p:nvPicPr>
        <p:blipFill>
          <a:blip r:embed="rId3"/>
          <a:stretch>
            <a:fillRect/>
          </a:stretch>
        </p:blipFill>
        <p:spPr>
          <a:xfrm>
            <a:off x="453639" y="2258341"/>
            <a:ext cx="1148270" cy="1120407"/>
          </a:xfrm>
          <a:prstGeom prst="rect">
            <a:avLst/>
          </a:prstGeom>
        </p:spPr>
      </p:pic>
      <p:pic>
        <p:nvPicPr>
          <p:cNvPr id="6" name="图片 5">
            <a:extLst>
              <a:ext uri="{FF2B5EF4-FFF2-40B4-BE49-F238E27FC236}">
                <a16:creationId xmlns:a16="http://schemas.microsoft.com/office/drawing/2014/main" id="{F483F2FF-41BD-7D6F-8732-E012E69C52BC}"/>
              </a:ext>
            </a:extLst>
          </p:cNvPr>
          <p:cNvPicPr>
            <a:picLocks noChangeAspect="1"/>
          </p:cNvPicPr>
          <p:nvPr/>
        </p:nvPicPr>
        <p:blipFill>
          <a:blip r:embed="rId4"/>
          <a:stretch>
            <a:fillRect/>
          </a:stretch>
        </p:blipFill>
        <p:spPr>
          <a:xfrm>
            <a:off x="3044571" y="4957125"/>
            <a:ext cx="1195889" cy="1080524"/>
          </a:xfrm>
          <a:prstGeom prst="rect">
            <a:avLst/>
          </a:prstGeom>
        </p:spPr>
      </p:pic>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9064D62E-7864-92F4-DC7A-867D9C125E28}"/>
              </a:ext>
            </a:extLst>
          </p:cNvPr>
          <p:cNvGraphicFramePr>
            <a:graphicFrameLocks noChangeAspect="1"/>
          </p:cNvGraphicFramePr>
          <p:nvPr>
            <p:extLst>
              <p:ext uri="{D42A27DB-BD31-4B8C-83A1-F6EECF244321}">
                <p14:modId xmlns:p14="http://schemas.microsoft.com/office/powerpoint/2010/main" val="1591708322"/>
              </p:ext>
            </p:extLst>
          </p:nvPr>
        </p:nvGraphicFramePr>
        <p:xfrm>
          <a:off x="6267805" y="1274578"/>
          <a:ext cx="2461383" cy="1628015"/>
        </p:xfrm>
        <a:graphic>
          <a:graphicData uri="http://schemas.openxmlformats.org/presentationml/2006/ole">
            <mc:AlternateContent xmlns:mc="http://schemas.openxmlformats.org/markup-compatibility/2006">
              <mc:Choice xmlns:v="urn:schemas-microsoft-com:vml" Requires="v">
                <p:oleObj name="Visio" r:id="rId5" imgW="7231477" imgH="4815589" progId="Visio.Drawing.15">
                  <p:embed/>
                </p:oleObj>
              </mc:Choice>
              <mc:Fallback>
                <p:oleObj name="Visio" r:id="rId5" imgW="7231477" imgH="481558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805" y="1274578"/>
                        <a:ext cx="2461383" cy="1628015"/>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EDD67097-C42F-0CE9-DAB5-B1EFD0D1C93E}"/>
              </a:ext>
            </a:extLst>
          </p:cNvPr>
          <p:cNvGraphicFramePr>
            <a:graphicFrameLocks noChangeAspect="1"/>
          </p:cNvGraphicFramePr>
          <p:nvPr>
            <p:extLst>
              <p:ext uri="{D42A27DB-BD31-4B8C-83A1-F6EECF244321}">
                <p14:modId xmlns:p14="http://schemas.microsoft.com/office/powerpoint/2010/main" val="624599645"/>
              </p:ext>
            </p:extLst>
          </p:nvPr>
        </p:nvGraphicFramePr>
        <p:xfrm>
          <a:off x="6242842" y="3031213"/>
          <a:ext cx="2432763" cy="1628015"/>
        </p:xfrm>
        <a:graphic>
          <a:graphicData uri="http://schemas.openxmlformats.org/presentationml/2006/ole">
            <mc:AlternateContent xmlns:mc="http://schemas.openxmlformats.org/markup-compatibility/2006">
              <mc:Choice xmlns:v="urn:schemas-microsoft-com:vml" Requires="v">
                <p:oleObj name="Visio" r:id="rId7" imgW="7239088" imgH="4838496" progId="Visio.Drawing.15">
                  <p:embed/>
                </p:oleObj>
              </mc:Choice>
              <mc:Fallback>
                <p:oleObj name="Visio" r:id="rId7" imgW="7239088" imgH="4838496"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2842" y="3031213"/>
                        <a:ext cx="2432763" cy="1628015"/>
                      </a:xfrm>
                      <a:prstGeom prst="rect">
                        <a:avLst/>
                      </a:prstGeom>
                      <a:noFill/>
                    </p:spPr>
                  </p:pic>
                </p:oleObj>
              </mc:Fallback>
            </mc:AlternateContent>
          </a:graphicData>
        </a:graphic>
      </p:graphicFrame>
      <p:sp>
        <p:nvSpPr>
          <p:cNvPr id="33" name="文本框 32">
            <a:extLst>
              <a:ext uri="{FF2B5EF4-FFF2-40B4-BE49-F238E27FC236}">
                <a16:creationId xmlns:a16="http://schemas.microsoft.com/office/drawing/2014/main" id="{0D6A838F-5376-5C62-2EAC-860AA27BB721}"/>
              </a:ext>
            </a:extLst>
          </p:cNvPr>
          <p:cNvSpPr txBox="1"/>
          <p:nvPr/>
        </p:nvSpPr>
        <p:spPr>
          <a:xfrm>
            <a:off x="52724" y="3478327"/>
            <a:ext cx="1372643" cy="338554"/>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GPS</a:t>
            </a:r>
            <a:r>
              <a:rPr lang="zh-CN" altLang="en-US" sz="1600" b="1" dirty="0">
                <a:latin typeface="微软雅黑" panose="020B0503020204020204" pitchFamily="34" charset="-122"/>
                <a:ea typeface="微软雅黑" panose="020B0503020204020204" pitchFamily="34" charset="-122"/>
              </a:rPr>
              <a:t>轨迹</a:t>
            </a:r>
          </a:p>
        </p:txBody>
      </p:sp>
      <p:sp>
        <p:nvSpPr>
          <p:cNvPr id="37" name="文本框 36">
            <a:extLst>
              <a:ext uri="{FF2B5EF4-FFF2-40B4-BE49-F238E27FC236}">
                <a16:creationId xmlns:a16="http://schemas.microsoft.com/office/drawing/2014/main" id="{B94AD89D-18B6-B4C8-3057-B965B97F2E3B}"/>
              </a:ext>
            </a:extLst>
          </p:cNvPr>
          <p:cNvSpPr txBox="1"/>
          <p:nvPr/>
        </p:nvSpPr>
        <p:spPr>
          <a:xfrm>
            <a:off x="6946711" y="4787848"/>
            <a:ext cx="1261751"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计算候选点</a:t>
            </a:r>
          </a:p>
        </p:txBody>
      </p:sp>
      <p:sp>
        <p:nvSpPr>
          <p:cNvPr id="38" name="右箭头 80">
            <a:extLst>
              <a:ext uri="{FF2B5EF4-FFF2-40B4-BE49-F238E27FC236}">
                <a16:creationId xmlns:a16="http://schemas.microsoft.com/office/drawing/2014/main" id="{08DF76EA-F368-C83D-D21A-29064F65DA16}"/>
              </a:ext>
            </a:extLst>
          </p:cNvPr>
          <p:cNvSpPr/>
          <p:nvPr/>
        </p:nvSpPr>
        <p:spPr>
          <a:xfrm rot="10800000" flipH="1">
            <a:off x="1607754" y="2724231"/>
            <a:ext cx="788155"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右箭头 85">
            <a:extLst>
              <a:ext uri="{FF2B5EF4-FFF2-40B4-BE49-F238E27FC236}">
                <a16:creationId xmlns:a16="http://schemas.microsoft.com/office/drawing/2014/main" id="{6DE06E66-97F0-B444-5C49-8DE17C00E7FE}"/>
              </a:ext>
            </a:extLst>
          </p:cNvPr>
          <p:cNvSpPr/>
          <p:nvPr/>
        </p:nvSpPr>
        <p:spPr>
          <a:xfrm rot="5400000" flipH="1" flipV="1">
            <a:off x="3284294" y="4349969"/>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右箭头 86">
            <a:extLst>
              <a:ext uri="{FF2B5EF4-FFF2-40B4-BE49-F238E27FC236}">
                <a16:creationId xmlns:a16="http://schemas.microsoft.com/office/drawing/2014/main" id="{FAC136FA-2B3F-05EB-C8EE-BF6345E79182}"/>
              </a:ext>
            </a:extLst>
          </p:cNvPr>
          <p:cNvSpPr/>
          <p:nvPr/>
        </p:nvSpPr>
        <p:spPr>
          <a:xfrm rot="10800000" flipH="1" flipV="1">
            <a:off x="5080594" y="2676013"/>
            <a:ext cx="1065447"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文本框 43">
            <a:extLst>
              <a:ext uri="{FF2B5EF4-FFF2-40B4-BE49-F238E27FC236}">
                <a16:creationId xmlns:a16="http://schemas.microsoft.com/office/drawing/2014/main" id="{B4ADE82E-4677-F0A0-B555-15EECF127190}"/>
              </a:ext>
            </a:extLst>
          </p:cNvPr>
          <p:cNvSpPr txBox="1"/>
          <p:nvPr/>
        </p:nvSpPr>
        <p:spPr>
          <a:xfrm>
            <a:off x="2856682" y="6089532"/>
            <a:ext cx="1248052"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地图数据</a:t>
            </a:r>
          </a:p>
        </p:txBody>
      </p:sp>
      <p:sp>
        <p:nvSpPr>
          <p:cNvPr id="45" name="右箭头 85">
            <a:extLst>
              <a:ext uri="{FF2B5EF4-FFF2-40B4-BE49-F238E27FC236}">
                <a16:creationId xmlns:a16="http://schemas.microsoft.com/office/drawing/2014/main" id="{8B14AE2A-F5C2-CC32-BFFC-657327B643B9}"/>
              </a:ext>
            </a:extLst>
          </p:cNvPr>
          <p:cNvSpPr/>
          <p:nvPr/>
        </p:nvSpPr>
        <p:spPr>
          <a:xfrm rot="5400000" flipH="1" flipV="1">
            <a:off x="3284294" y="4345497"/>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TextBox 28">
            <a:extLst>
              <a:ext uri="{FF2B5EF4-FFF2-40B4-BE49-F238E27FC236}">
                <a16:creationId xmlns:a16="http://schemas.microsoft.com/office/drawing/2014/main" id="{A29F3449-231F-0090-8D16-F1335172CE9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候选点搜索</a:t>
            </a:r>
          </a:p>
        </p:txBody>
      </p:sp>
      <p:sp>
        <p:nvSpPr>
          <p:cNvPr id="47" name="Freeform 115">
            <a:extLst>
              <a:ext uri="{FF2B5EF4-FFF2-40B4-BE49-F238E27FC236}">
                <a16:creationId xmlns:a16="http://schemas.microsoft.com/office/drawing/2014/main" id="{74F9CE1C-0791-6B6A-C214-3EBD75CB38C1}"/>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9745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a:extLst>
              <a:ext uri="{FF2B5EF4-FFF2-40B4-BE49-F238E27FC236}">
                <a16:creationId xmlns:a16="http://schemas.microsoft.com/office/drawing/2014/main" id="{F58D227D-3638-40B1-B1EA-871EB8D9B658}"/>
              </a:ext>
            </a:extLst>
          </p:cNvPr>
          <p:cNvGrpSpPr/>
          <p:nvPr/>
        </p:nvGrpSpPr>
        <p:grpSpPr>
          <a:xfrm>
            <a:off x="2938523" y="1528514"/>
            <a:ext cx="3161592" cy="3800972"/>
            <a:chOff x="3093357" y="1888877"/>
            <a:chExt cx="3161592" cy="3800972"/>
          </a:xfrm>
        </p:grpSpPr>
        <p:sp>
          <p:nvSpPr>
            <p:cNvPr id="20" name="Freeform 32">
              <a:extLst>
                <a:ext uri="{FF2B5EF4-FFF2-40B4-BE49-F238E27FC236}">
                  <a16:creationId xmlns:a16="http://schemas.microsoft.com/office/drawing/2014/main" id="{FDB31B89-179A-4AFC-9300-896F62E05B05}"/>
                </a:ext>
              </a:extLst>
            </p:cNvPr>
            <p:cNvSpPr>
              <a:spLocks/>
            </p:cNvSpPr>
            <p:nvPr/>
          </p:nvSpPr>
          <p:spPr bwMode="auto">
            <a:xfrm>
              <a:off x="3093357" y="2417199"/>
              <a:ext cx="2027771" cy="303475"/>
            </a:xfrm>
            <a:custGeom>
              <a:avLst/>
              <a:gdLst>
                <a:gd name="T0" fmla="*/ 683 w 683"/>
                <a:gd name="T1" fmla="*/ 42 h 102"/>
                <a:gd name="T2" fmla="*/ 128 w 683"/>
                <a:gd name="T3" fmla="*/ 42 h 102"/>
                <a:gd name="T4" fmla="*/ 94 w 683"/>
                <a:gd name="T5" fmla="*/ 23 h 102"/>
                <a:gd name="T6" fmla="*/ 50 w 683"/>
                <a:gd name="T7" fmla="*/ 1 h 102"/>
                <a:gd name="T8" fmla="*/ 1 w 683"/>
                <a:gd name="T9" fmla="*/ 49 h 102"/>
                <a:gd name="T10" fmla="*/ 52 w 683"/>
                <a:gd name="T11" fmla="*/ 102 h 102"/>
                <a:gd name="T12" fmla="*/ 93 w 683"/>
                <a:gd name="T13" fmla="*/ 81 h 102"/>
                <a:gd name="T14" fmla="*/ 128 w 683"/>
                <a:gd name="T15" fmla="*/ 62 h 102"/>
                <a:gd name="T16" fmla="*/ 683 w 683"/>
                <a:gd name="T17" fmla="*/ 62 h 102"/>
                <a:gd name="T18" fmla="*/ 683 w 683"/>
                <a:gd name="T19"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2"/>
                  </a:moveTo>
                  <a:cubicBezTo>
                    <a:pt x="128" y="42"/>
                    <a:pt x="128" y="42"/>
                    <a:pt x="128" y="42"/>
                  </a:cubicBezTo>
                  <a:cubicBezTo>
                    <a:pt x="114" y="42"/>
                    <a:pt x="101" y="35"/>
                    <a:pt x="94" y="23"/>
                  </a:cubicBezTo>
                  <a:cubicBezTo>
                    <a:pt x="84" y="9"/>
                    <a:pt x="68" y="0"/>
                    <a:pt x="50" y="1"/>
                  </a:cubicBezTo>
                  <a:cubicBezTo>
                    <a:pt x="24" y="2"/>
                    <a:pt x="2" y="23"/>
                    <a:pt x="1" y="49"/>
                  </a:cubicBezTo>
                  <a:cubicBezTo>
                    <a:pt x="0" y="78"/>
                    <a:pt x="23" y="102"/>
                    <a:pt x="52" y="102"/>
                  </a:cubicBezTo>
                  <a:cubicBezTo>
                    <a:pt x="69" y="102"/>
                    <a:pt x="84" y="94"/>
                    <a:pt x="93" y="81"/>
                  </a:cubicBezTo>
                  <a:cubicBezTo>
                    <a:pt x="101" y="69"/>
                    <a:pt x="114" y="62"/>
                    <a:pt x="128" y="62"/>
                  </a:cubicBezTo>
                  <a:cubicBezTo>
                    <a:pt x="683" y="62"/>
                    <a:pt x="683" y="62"/>
                    <a:pt x="683" y="62"/>
                  </a:cubicBezTo>
                  <a:lnTo>
                    <a:pt x="683" y="42"/>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1" name="Freeform 33">
              <a:extLst>
                <a:ext uri="{FF2B5EF4-FFF2-40B4-BE49-F238E27FC236}">
                  <a16:creationId xmlns:a16="http://schemas.microsoft.com/office/drawing/2014/main" id="{0FA510F7-306E-4451-84C1-07799EC092AE}"/>
                </a:ext>
              </a:extLst>
            </p:cNvPr>
            <p:cNvSpPr>
              <a:spLocks/>
            </p:cNvSpPr>
            <p:nvPr/>
          </p:nvSpPr>
          <p:spPr bwMode="auto">
            <a:xfrm>
              <a:off x="3196165" y="2513758"/>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60 h 88"/>
                <a:gd name="T14" fmla="*/ 31 w 87"/>
                <a:gd name="T15" fmla="*/ 60 h 88"/>
                <a:gd name="T16" fmla="*/ 31 w 87"/>
                <a:gd name="T17" fmla="*/ 88 h 88"/>
                <a:gd name="T18" fmla="*/ 59 w 87"/>
                <a:gd name="T19" fmla="*/ 88 h 88"/>
                <a:gd name="T20" fmla="*/ 59 w 87"/>
                <a:gd name="T21" fmla="*/ 60 h 88"/>
                <a:gd name="T22" fmla="*/ 87 w 87"/>
                <a:gd name="T23" fmla="*/ 60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60"/>
                  </a:lnTo>
                  <a:lnTo>
                    <a:pt x="31" y="60"/>
                  </a:lnTo>
                  <a:lnTo>
                    <a:pt x="31" y="88"/>
                  </a:lnTo>
                  <a:lnTo>
                    <a:pt x="59" y="88"/>
                  </a:lnTo>
                  <a:lnTo>
                    <a:pt x="59" y="60"/>
                  </a:lnTo>
                  <a:lnTo>
                    <a:pt x="87" y="60"/>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2" name="BackShape1">
              <a:extLst>
                <a:ext uri="{FF2B5EF4-FFF2-40B4-BE49-F238E27FC236}">
                  <a16:creationId xmlns:a16="http://schemas.microsoft.com/office/drawing/2014/main" id="{721B8255-0EBA-48FC-83A7-47CAB9C1DDF1}"/>
                </a:ext>
              </a:extLst>
            </p:cNvPr>
            <p:cNvSpPr>
              <a:spLocks/>
            </p:cNvSpPr>
            <p:nvPr/>
          </p:nvSpPr>
          <p:spPr bwMode="auto">
            <a:xfrm>
              <a:off x="4417703" y="2127144"/>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3" name="Freeform 36">
              <a:extLst>
                <a:ext uri="{FF2B5EF4-FFF2-40B4-BE49-F238E27FC236}">
                  <a16:creationId xmlns:a16="http://schemas.microsoft.com/office/drawing/2014/main" id="{C9FDFF83-E0A5-4B55-8011-AB751E9FFAB9}"/>
                </a:ext>
              </a:extLst>
            </p:cNvPr>
            <p:cNvSpPr>
              <a:spLocks/>
            </p:cNvSpPr>
            <p:nvPr/>
          </p:nvSpPr>
          <p:spPr bwMode="auto">
            <a:xfrm>
              <a:off x="4227178" y="3610324"/>
              <a:ext cx="2027771" cy="302222"/>
            </a:xfrm>
            <a:custGeom>
              <a:avLst/>
              <a:gdLst>
                <a:gd name="T0" fmla="*/ 0 w 683"/>
                <a:gd name="T1" fmla="*/ 61 h 102"/>
                <a:gd name="T2" fmla="*/ 555 w 683"/>
                <a:gd name="T3" fmla="*/ 61 h 102"/>
                <a:gd name="T4" fmla="*/ 589 w 683"/>
                <a:gd name="T5" fmla="*/ 79 h 102"/>
                <a:gd name="T6" fmla="*/ 633 w 683"/>
                <a:gd name="T7" fmla="*/ 101 h 102"/>
                <a:gd name="T8" fmla="*/ 682 w 683"/>
                <a:gd name="T9" fmla="*/ 53 h 102"/>
                <a:gd name="T10" fmla="*/ 631 w 683"/>
                <a:gd name="T11" fmla="*/ 0 h 102"/>
                <a:gd name="T12" fmla="*/ 590 w 683"/>
                <a:gd name="T13" fmla="*/ 22 h 102"/>
                <a:gd name="T14" fmla="*/ 555 w 683"/>
                <a:gd name="T15" fmla="*/ 41 h 102"/>
                <a:gd name="T16" fmla="*/ 0 w 683"/>
                <a:gd name="T17" fmla="*/ 41 h 102"/>
                <a:gd name="T18" fmla="*/ 0 w 683"/>
                <a:gd name="T19" fmla="*/ 6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0" y="61"/>
                  </a:moveTo>
                  <a:cubicBezTo>
                    <a:pt x="555" y="61"/>
                    <a:pt x="555" y="61"/>
                    <a:pt x="555" y="61"/>
                  </a:cubicBezTo>
                  <a:cubicBezTo>
                    <a:pt x="569" y="61"/>
                    <a:pt x="582" y="68"/>
                    <a:pt x="589" y="79"/>
                  </a:cubicBezTo>
                  <a:cubicBezTo>
                    <a:pt x="599" y="93"/>
                    <a:pt x="615" y="102"/>
                    <a:pt x="633" y="101"/>
                  </a:cubicBezTo>
                  <a:cubicBezTo>
                    <a:pt x="659" y="101"/>
                    <a:pt x="681" y="79"/>
                    <a:pt x="682" y="53"/>
                  </a:cubicBezTo>
                  <a:cubicBezTo>
                    <a:pt x="683" y="24"/>
                    <a:pt x="660" y="0"/>
                    <a:pt x="631" y="0"/>
                  </a:cubicBezTo>
                  <a:cubicBezTo>
                    <a:pt x="614" y="0"/>
                    <a:pt x="599" y="9"/>
                    <a:pt x="590" y="22"/>
                  </a:cubicBezTo>
                  <a:cubicBezTo>
                    <a:pt x="582" y="33"/>
                    <a:pt x="569" y="41"/>
                    <a:pt x="555" y="41"/>
                  </a:cubicBezTo>
                  <a:cubicBezTo>
                    <a:pt x="0" y="41"/>
                    <a:pt x="0" y="41"/>
                    <a:pt x="0" y="41"/>
                  </a:cubicBezTo>
                  <a:lnTo>
                    <a:pt x="0" y="6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4" name="Freeform 37">
              <a:extLst>
                <a:ext uri="{FF2B5EF4-FFF2-40B4-BE49-F238E27FC236}">
                  <a16:creationId xmlns:a16="http://schemas.microsoft.com/office/drawing/2014/main" id="{AFB18F6B-0920-42FF-BB3D-354A205F6D4D}"/>
                </a:ext>
              </a:extLst>
            </p:cNvPr>
            <p:cNvSpPr>
              <a:spLocks/>
            </p:cNvSpPr>
            <p:nvPr/>
          </p:nvSpPr>
          <p:spPr bwMode="auto">
            <a:xfrm>
              <a:off x="6049289" y="3716916"/>
              <a:ext cx="110355" cy="109101"/>
            </a:xfrm>
            <a:custGeom>
              <a:avLst/>
              <a:gdLst>
                <a:gd name="T0" fmla="*/ 88 w 88"/>
                <a:gd name="T1" fmla="*/ 31 h 87"/>
                <a:gd name="T2" fmla="*/ 57 w 88"/>
                <a:gd name="T3" fmla="*/ 31 h 87"/>
                <a:gd name="T4" fmla="*/ 57 w 88"/>
                <a:gd name="T5" fmla="*/ 0 h 87"/>
                <a:gd name="T6" fmla="*/ 29 w 88"/>
                <a:gd name="T7" fmla="*/ 0 h 87"/>
                <a:gd name="T8" fmla="*/ 29 w 88"/>
                <a:gd name="T9" fmla="*/ 31 h 87"/>
                <a:gd name="T10" fmla="*/ 0 w 88"/>
                <a:gd name="T11" fmla="*/ 31 h 87"/>
                <a:gd name="T12" fmla="*/ 0 w 88"/>
                <a:gd name="T13" fmla="*/ 59 h 87"/>
                <a:gd name="T14" fmla="*/ 29 w 88"/>
                <a:gd name="T15" fmla="*/ 59 h 87"/>
                <a:gd name="T16" fmla="*/ 29 w 88"/>
                <a:gd name="T17" fmla="*/ 87 h 87"/>
                <a:gd name="T18" fmla="*/ 57 w 88"/>
                <a:gd name="T19" fmla="*/ 87 h 87"/>
                <a:gd name="T20" fmla="*/ 57 w 88"/>
                <a:gd name="T21" fmla="*/ 59 h 87"/>
                <a:gd name="T22" fmla="*/ 88 w 88"/>
                <a:gd name="T23" fmla="*/ 59 h 87"/>
                <a:gd name="T24" fmla="*/ 88 w 88"/>
                <a:gd name="T25"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88" y="31"/>
                  </a:moveTo>
                  <a:lnTo>
                    <a:pt x="57" y="31"/>
                  </a:lnTo>
                  <a:lnTo>
                    <a:pt x="57" y="0"/>
                  </a:lnTo>
                  <a:lnTo>
                    <a:pt x="29" y="0"/>
                  </a:lnTo>
                  <a:lnTo>
                    <a:pt x="29" y="31"/>
                  </a:lnTo>
                  <a:lnTo>
                    <a:pt x="0" y="31"/>
                  </a:lnTo>
                  <a:lnTo>
                    <a:pt x="0" y="59"/>
                  </a:lnTo>
                  <a:lnTo>
                    <a:pt x="29" y="59"/>
                  </a:lnTo>
                  <a:lnTo>
                    <a:pt x="29" y="87"/>
                  </a:lnTo>
                  <a:lnTo>
                    <a:pt x="57" y="87"/>
                  </a:lnTo>
                  <a:lnTo>
                    <a:pt x="57" y="59"/>
                  </a:lnTo>
                  <a:lnTo>
                    <a:pt x="88" y="59"/>
                  </a:lnTo>
                  <a:lnTo>
                    <a:pt x="88"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5" name="BackShape2">
              <a:extLst>
                <a:ext uri="{FF2B5EF4-FFF2-40B4-BE49-F238E27FC236}">
                  <a16:creationId xmlns:a16="http://schemas.microsoft.com/office/drawing/2014/main" id="{7561A5B9-766E-400B-8508-E5407FF69552}"/>
                </a:ext>
              </a:extLst>
            </p:cNvPr>
            <p:cNvSpPr>
              <a:spLocks/>
            </p:cNvSpPr>
            <p:nvPr/>
          </p:nvSpPr>
          <p:spPr bwMode="auto">
            <a:xfrm>
              <a:off x="4025191" y="3320982"/>
              <a:ext cx="905412" cy="905411"/>
            </a:xfrm>
            <a:custGeom>
              <a:avLst/>
              <a:gdLst>
                <a:gd name="T0" fmla="*/ 261 w 305"/>
                <a:gd name="T1" fmla="*/ 57 h 305"/>
                <a:gd name="T2" fmla="*/ 303 w 305"/>
                <a:gd name="T3" fmla="*/ 167 h 305"/>
                <a:gd name="T4" fmla="*/ 261 w 305"/>
                <a:gd name="T5" fmla="*/ 261 h 305"/>
                <a:gd name="T6" fmla="*/ 167 w 305"/>
                <a:gd name="T7" fmla="*/ 303 h 305"/>
                <a:gd name="T8" fmla="*/ 57 w 305"/>
                <a:gd name="T9" fmla="*/ 261 h 305"/>
                <a:gd name="T10" fmla="*/ 57 w 305"/>
                <a:gd name="T11" fmla="*/ 57 h 305"/>
                <a:gd name="T12" fmla="*/ 261 w 305"/>
                <a:gd name="T13" fmla="*/ 57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7"/>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5"/>
                    <a:pt x="0" y="113"/>
                    <a:pt x="57" y="57"/>
                  </a:cubicBezTo>
                  <a:cubicBezTo>
                    <a:pt x="113" y="0"/>
                    <a:pt x="205" y="0"/>
                    <a:pt x="261" y="57"/>
                  </a:cubicBezTo>
                  <a:close/>
                </a:path>
              </a:pathLst>
            </a:custGeom>
            <a:solidFill>
              <a:schemeClr val="bg1">
                <a:lumMod val="5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6" name="Freeform 40">
              <a:extLst>
                <a:ext uri="{FF2B5EF4-FFF2-40B4-BE49-F238E27FC236}">
                  <a16:creationId xmlns:a16="http://schemas.microsoft.com/office/drawing/2014/main" id="{ABDC7035-DF56-4C33-9327-6998071013CF}"/>
                </a:ext>
              </a:extLst>
            </p:cNvPr>
            <p:cNvSpPr>
              <a:spLocks/>
            </p:cNvSpPr>
            <p:nvPr/>
          </p:nvSpPr>
          <p:spPr bwMode="auto">
            <a:xfrm>
              <a:off x="3238869" y="4872390"/>
              <a:ext cx="2027771" cy="302222"/>
            </a:xfrm>
            <a:custGeom>
              <a:avLst/>
              <a:gdLst>
                <a:gd name="T0" fmla="*/ 683 w 683"/>
                <a:gd name="T1" fmla="*/ 41 h 102"/>
                <a:gd name="T2" fmla="*/ 128 w 683"/>
                <a:gd name="T3" fmla="*/ 41 h 102"/>
                <a:gd name="T4" fmla="*/ 94 w 683"/>
                <a:gd name="T5" fmla="*/ 23 h 102"/>
                <a:gd name="T6" fmla="*/ 50 w 683"/>
                <a:gd name="T7" fmla="*/ 1 h 102"/>
                <a:gd name="T8" fmla="*/ 1 w 683"/>
                <a:gd name="T9" fmla="*/ 49 h 102"/>
                <a:gd name="T10" fmla="*/ 52 w 683"/>
                <a:gd name="T11" fmla="*/ 102 h 102"/>
                <a:gd name="T12" fmla="*/ 93 w 683"/>
                <a:gd name="T13" fmla="*/ 80 h 102"/>
                <a:gd name="T14" fmla="*/ 128 w 683"/>
                <a:gd name="T15" fmla="*/ 61 h 102"/>
                <a:gd name="T16" fmla="*/ 683 w 683"/>
                <a:gd name="T17" fmla="*/ 61 h 102"/>
                <a:gd name="T18" fmla="*/ 683 w 683"/>
                <a:gd name="T19" fmla="*/ 4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1"/>
                  </a:moveTo>
                  <a:cubicBezTo>
                    <a:pt x="128" y="41"/>
                    <a:pt x="128" y="41"/>
                    <a:pt x="128" y="41"/>
                  </a:cubicBezTo>
                  <a:cubicBezTo>
                    <a:pt x="114" y="41"/>
                    <a:pt x="101" y="35"/>
                    <a:pt x="94" y="23"/>
                  </a:cubicBezTo>
                  <a:cubicBezTo>
                    <a:pt x="84" y="9"/>
                    <a:pt x="68" y="0"/>
                    <a:pt x="50" y="1"/>
                  </a:cubicBezTo>
                  <a:cubicBezTo>
                    <a:pt x="24" y="1"/>
                    <a:pt x="2" y="23"/>
                    <a:pt x="1" y="49"/>
                  </a:cubicBezTo>
                  <a:cubicBezTo>
                    <a:pt x="0" y="78"/>
                    <a:pt x="23" y="102"/>
                    <a:pt x="52" y="102"/>
                  </a:cubicBezTo>
                  <a:cubicBezTo>
                    <a:pt x="69" y="102"/>
                    <a:pt x="84" y="94"/>
                    <a:pt x="93" y="80"/>
                  </a:cubicBezTo>
                  <a:cubicBezTo>
                    <a:pt x="101" y="69"/>
                    <a:pt x="114" y="61"/>
                    <a:pt x="128" y="61"/>
                  </a:cubicBezTo>
                  <a:cubicBezTo>
                    <a:pt x="683" y="61"/>
                    <a:pt x="683" y="61"/>
                    <a:pt x="683" y="61"/>
                  </a:cubicBezTo>
                  <a:lnTo>
                    <a:pt x="683" y="4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7" name="Freeform 41">
              <a:extLst>
                <a:ext uri="{FF2B5EF4-FFF2-40B4-BE49-F238E27FC236}">
                  <a16:creationId xmlns:a16="http://schemas.microsoft.com/office/drawing/2014/main" id="{B654384E-34EC-4DD8-8852-2A0CC2000372}"/>
                </a:ext>
              </a:extLst>
            </p:cNvPr>
            <p:cNvSpPr>
              <a:spLocks/>
            </p:cNvSpPr>
            <p:nvPr/>
          </p:nvSpPr>
          <p:spPr bwMode="auto">
            <a:xfrm>
              <a:off x="3342953" y="4963933"/>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59 h 88"/>
                <a:gd name="T14" fmla="*/ 31 w 87"/>
                <a:gd name="T15" fmla="*/ 59 h 88"/>
                <a:gd name="T16" fmla="*/ 31 w 87"/>
                <a:gd name="T17" fmla="*/ 88 h 88"/>
                <a:gd name="T18" fmla="*/ 59 w 87"/>
                <a:gd name="T19" fmla="*/ 88 h 88"/>
                <a:gd name="T20" fmla="*/ 59 w 87"/>
                <a:gd name="T21" fmla="*/ 59 h 88"/>
                <a:gd name="T22" fmla="*/ 87 w 87"/>
                <a:gd name="T23" fmla="*/ 59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59"/>
                  </a:lnTo>
                  <a:lnTo>
                    <a:pt x="31" y="59"/>
                  </a:lnTo>
                  <a:lnTo>
                    <a:pt x="31" y="88"/>
                  </a:lnTo>
                  <a:lnTo>
                    <a:pt x="59" y="88"/>
                  </a:lnTo>
                  <a:lnTo>
                    <a:pt x="59" y="59"/>
                  </a:lnTo>
                  <a:lnTo>
                    <a:pt x="87" y="59"/>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8" name="BackShape3">
              <a:extLst>
                <a:ext uri="{FF2B5EF4-FFF2-40B4-BE49-F238E27FC236}">
                  <a16:creationId xmlns:a16="http://schemas.microsoft.com/office/drawing/2014/main" id="{CDAE420D-A7A3-4918-9DCA-099EB0AC7077}"/>
                </a:ext>
              </a:extLst>
            </p:cNvPr>
            <p:cNvSpPr>
              <a:spLocks/>
            </p:cNvSpPr>
            <p:nvPr/>
          </p:nvSpPr>
          <p:spPr bwMode="auto">
            <a:xfrm>
              <a:off x="4417703" y="4526107"/>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9" name="BackShape">
              <a:extLst>
                <a:ext uri="{FF2B5EF4-FFF2-40B4-BE49-F238E27FC236}">
                  <a16:creationId xmlns:a16="http://schemas.microsoft.com/office/drawing/2014/main" id="{3CD3669B-3FCB-4B19-A31E-51033EA3A152}"/>
                </a:ext>
              </a:extLst>
            </p:cNvPr>
            <p:cNvSpPr>
              <a:spLocks/>
            </p:cNvSpPr>
            <p:nvPr/>
          </p:nvSpPr>
          <p:spPr bwMode="auto">
            <a:xfrm>
              <a:off x="3753066" y="1888877"/>
              <a:ext cx="1889827" cy="3800972"/>
            </a:xfrm>
            <a:custGeom>
              <a:avLst/>
              <a:gdLst>
                <a:gd name="T0" fmla="*/ 239 w 637"/>
                <a:gd name="T1" fmla="*/ 475 h 1280"/>
                <a:gd name="T2" fmla="*/ 395 w 637"/>
                <a:gd name="T3" fmla="*/ 475 h 1280"/>
                <a:gd name="T4" fmla="*/ 636 w 637"/>
                <a:gd name="T5" fmla="*/ 242 h 1280"/>
                <a:gd name="T6" fmla="*/ 568 w 637"/>
                <a:gd name="T7" fmla="*/ 72 h 1280"/>
                <a:gd name="T8" fmla="*/ 399 w 637"/>
                <a:gd name="T9" fmla="*/ 1 h 1280"/>
                <a:gd name="T10" fmla="*/ 242 w 637"/>
                <a:gd name="T11" fmla="*/ 1 h 1280"/>
                <a:gd name="T12" fmla="*/ 229 w 637"/>
                <a:gd name="T13" fmla="*/ 0 h 1280"/>
                <a:gd name="T14" fmla="*/ 229 w 637"/>
                <a:gd name="T15" fmla="*/ 72 h 1280"/>
                <a:gd name="T16" fmla="*/ 242 w 637"/>
                <a:gd name="T17" fmla="*/ 73 h 1280"/>
                <a:gd name="T18" fmla="*/ 399 w 637"/>
                <a:gd name="T19" fmla="*/ 73 h 1280"/>
                <a:gd name="T20" fmla="*/ 516 w 637"/>
                <a:gd name="T21" fmla="*/ 122 h 1280"/>
                <a:gd name="T22" fmla="*/ 564 w 637"/>
                <a:gd name="T23" fmla="*/ 241 h 1280"/>
                <a:gd name="T24" fmla="*/ 395 w 637"/>
                <a:gd name="T25" fmla="*/ 403 h 1280"/>
                <a:gd name="T26" fmla="*/ 239 w 637"/>
                <a:gd name="T27" fmla="*/ 403 h 1280"/>
                <a:gd name="T28" fmla="*/ 69 w 637"/>
                <a:gd name="T29" fmla="*/ 474 h 1280"/>
                <a:gd name="T30" fmla="*/ 1 w 637"/>
                <a:gd name="T31" fmla="*/ 645 h 1280"/>
                <a:gd name="T32" fmla="*/ 242 w 637"/>
                <a:gd name="T33" fmla="*/ 878 h 1280"/>
                <a:gd name="T34" fmla="*/ 399 w 637"/>
                <a:gd name="T35" fmla="*/ 878 h 1280"/>
                <a:gd name="T36" fmla="*/ 516 w 637"/>
                <a:gd name="T37" fmla="*/ 927 h 1280"/>
                <a:gd name="T38" fmla="*/ 564 w 637"/>
                <a:gd name="T39" fmla="*/ 1046 h 1280"/>
                <a:gd name="T40" fmla="*/ 395 w 637"/>
                <a:gd name="T41" fmla="*/ 1208 h 1280"/>
                <a:gd name="T42" fmla="*/ 239 w 637"/>
                <a:gd name="T43" fmla="*/ 1208 h 1280"/>
                <a:gd name="T44" fmla="*/ 239 w 637"/>
                <a:gd name="T45" fmla="*/ 1280 h 1280"/>
                <a:gd name="T46" fmla="*/ 395 w 637"/>
                <a:gd name="T47" fmla="*/ 1280 h 1280"/>
                <a:gd name="T48" fmla="*/ 636 w 637"/>
                <a:gd name="T49" fmla="*/ 1047 h 1280"/>
                <a:gd name="T50" fmla="*/ 568 w 637"/>
                <a:gd name="T51" fmla="*/ 877 h 1280"/>
                <a:gd name="T52" fmla="*/ 399 w 637"/>
                <a:gd name="T53" fmla="*/ 806 h 1280"/>
                <a:gd name="T54" fmla="*/ 242 w 637"/>
                <a:gd name="T55" fmla="*/ 806 h 1280"/>
                <a:gd name="T56" fmla="*/ 73 w 637"/>
                <a:gd name="T57" fmla="*/ 643 h 1280"/>
                <a:gd name="T58" fmla="*/ 121 w 637"/>
                <a:gd name="T59" fmla="*/ 525 h 1280"/>
                <a:gd name="T60" fmla="*/ 239 w 637"/>
                <a:gd name="T61" fmla="*/ 475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7" h="1280">
                  <a:moveTo>
                    <a:pt x="239" y="475"/>
                  </a:moveTo>
                  <a:cubicBezTo>
                    <a:pt x="395" y="475"/>
                    <a:pt x="395" y="475"/>
                    <a:pt x="395" y="475"/>
                  </a:cubicBezTo>
                  <a:cubicBezTo>
                    <a:pt x="526" y="475"/>
                    <a:pt x="634" y="371"/>
                    <a:pt x="636" y="242"/>
                  </a:cubicBezTo>
                  <a:cubicBezTo>
                    <a:pt x="637" y="178"/>
                    <a:pt x="613" y="117"/>
                    <a:pt x="568" y="72"/>
                  </a:cubicBezTo>
                  <a:cubicBezTo>
                    <a:pt x="523" y="26"/>
                    <a:pt x="463" y="1"/>
                    <a:pt x="399" y="1"/>
                  </a:cubicBezTo>
                  <a:cubicBezTo>
                    <a:pt x="242" y="1"/>
                    <a:pt x="242" y="1"/>
                    <a:pt x="242" y="1"/>
                  </a:cubicBezTo>
                  <a:cubicBezTo>
                    <a:pt x="238" y="1"/>
                    <a:pt x="233" y="0"/>
                    <a:pt x="229" y="0"/>
                  </a:cubicBezTo>
                  <a:cubicBezTo>
                    <a:pt x="229" y="72"/>
                    <a:pt x="229" y="72"/>
                    <a:pt x="229" y="72"/>
                  </a:cubicBezTo>
                  <a:cubicBezTo>
                    <a:pt x="233" y="72"/>
                    <a:pt x="238" y="73"/>
                    <a:pt x="242" y="73"/>
                  </a:cubicBezTo>
                  <a:cubicBezTo>
                    <a:pt x="399" y="73"/>
                    <a:pt x="399" y="73"/>
                    <a:pt x="399" y="73"/>
                  </a:cubicBezTo>
                  <a:cubicBezTo>
                    <a:pt x="443" y="73"/>
                    <a:pt x="485" y="90"/>
                    <a:pt x="516" y="122"/>
                  </a:cubicBezTo>
                  <a:cubicBezTo>
                    <a:pt x="548" y="154"/>
                    <a:pt x="565" y="196"/>
                    <a:pt x="564" y="241"/>
                  </a:cubicBezTo>
                  <a:cubicBezTo>
                    <a:pt x="562" y="330"/>
                    <a:pt x="487" y="403"/>
                    <a:pt x="395" y="403"/>
                  </a:cubicBezTo>
                  <a:cubicBezTo>
                    <a:pt x="239" y="403"/>
                    <a:pt x="239" y="403"/>
                    <a:pt x="239" y="403"/>
                  </a:cubicBezTo>
                  <a:cubicBezTo>
                    <a:pt x="174" y="403"/>
                    <a:pt x="114" y="428"/>
                    <a:pt x="69" y="474"/>
                  </a:cubicBezTo>
                  <a:cubicBezTo>
                    <a:pt x="24" y="520"/>
                    <a:pt x="0" y="580"/>
                    <a:pt x="1" y="645"/>
                  </a:cubicBezTo>
                  <a:cubicBezTo>
                    <a:pt x="3" y="773"/>
                    <a:pt x="111" y="878"/>
                    <a:pt x="242" y="878"/>
                  </a:cubicBezTo>
                  <a:cubicBezTo>
                    <a:pt x="399" y="878"/>
                    <a:pt x="399" y="878"/>
                    <a:pt x="399" y="878"/>
                  </a:cubicBezTo>
                  <a:cubicBezTo>
                    <a:pt x="443" y="878"/>
                    <a:pt x="485" y="895"/>
                    <a:pt x="516" y="927"/>
                  </a:cubicBezTo>
                  <a:cubicBezTo>
                    <a:pt x="548" y="959"/>
                    <a:pt x="565" y="1001"/>
                    <a:pt x="564" y="1046"/>
                  </a:cubicBezTo>
                  <a:cubicBezTo>
                    <a:pt x="562" y="1136"/>
                    <a:pt x="487" y="1208"/>
                    <a:pt x="395" y="1208"/>
                  </a:cubicBezTo>
                  <a:cubicBezTo>
                    <a:pt x="239" y="1208"/>
                    <a:pt x="239" y="1208"/>
                    <a:pt x="239" y="1208"/>
                  </a:cubicBezTo>
                  <a:cubicBezTo>
                    <a:pt x="239" y="1280"/>
                    <a:pt x="239" y="1280"/>
                    <a:pt x="239" y="1280"/>
                  </a:cubicBezTo>
                  <a:cubicBezTo>
                    <a:pt x="395" y="1280"/>
                    <a:pt x="395" y="1280"/>
                    <a:pt x="395" y="1280"/>
                  </a:cubicBezTo>
                  <a:cubicBezTo>
                    <a:pt x="526" y="1280"/>
                    <a:pt x="634" y="1176"/>
                    <a:pt x="636" y="1047"/>
                  </a:cubicBezTo>
                  <a:cubicBezTo>
                    <a:pt x="637" y="983"/>
                    <a:pt x="613" y="922"/>
                    <a:pt x="568" y="877"/>
                  </a:cubicBezTo>
                  <a:cubicBezTo>
                    <a:pt x="523" y="831"/>
                    <a:pt x="463" y="806"/>
                    <a:pt x="399" y="806"/>
                  </a:cubicBezTo>
                  <a:cubicBezTo>
                    <a:pt x="242" y="806"/>
                    <a:pt x="242" y="806"/>
                    <a:pt x="242" y="806"/>
                  </a:cubicBezTo>
                  <a:cubicBezTo>
                    <a:pt x="150" y="806"/>
                    <a:pt x="75" y="733"/>
                    <a:pt x="73" y="643"/>
                  </a:cubicBezTo>
                  <a:cubicBezTo>
                    <a:pt x="73" y="599"/>
                    <a:pt x="89" y="556"/>
                    <a:pt x="121" y="525"/>
                  </a:cubicBezTo>
                  <a:cubicBezTo>
                    <a:pt x="152" y="493"/>
                    <a:pt x="194" y="475"/>
                    <a:pt x="239" y="475"/>
                  </a:cubicBezTo>
                  <a:close/>
                </a:path>
              </a:pathLst>
            </a:custGeom>
            <a:solidFill>
              <a:schemeClr val="bg1">
                <a:lumMod val="85000"/>
                <a:alpha val="38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30" name="IconShape">
              <a:extLst>
                <a:ext uri="{FF2B5EF4-FFF2-40B4-BE49-F238E27FC236}">
                  <a16:creationId xmlns:a16="http://schemas.microsoft.com/office/drawing/2014/main" id="{45171D41-6ED8-407F-BB08-8F53F3DAD76B}"/>
                </a:ext>
              </a:extLst>
            </p:cNvPr>
            <p:cNvSpPr>
              <a:spLocks/>
            </p:cNvSpPr>
            <p:nvPr/>
          </p:nvSpPr>
          <p:spPr bwMode="auto">
            <a:xfrm>
              <a:off x="4759857" y="2425712"/>
              <a:ext cx="279333" cy="33586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31" name="IconShape">
              <a:extLst>
                <a:ext uri="{FF2B5EF4-FFF2-40B4-BE49-F238E27FC236}">
                  <a16:creationId xmlns:a16="http://schemas.microsoft.com/office/drawing/2014/main" id="{1CB49D38-1E62-41C8-9431-EA2E778C8048}"/>
                </a:ext>
              </a:extLst>
            </p:cNvPr>
            <p:cNvSpPr>
              <a:spLocks/>
            </p:cNvSpPr>
            <p:nvPr/>
          </p:nvSpPr>
          <p:spPr bwMode="auto">
            <a:xfrm>
              <a:off x="4758911" y="4823421"/>
              <a:ext cx="281224" cy="335863"/>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32" name="IconShape">
              <a:extLst>
                <a:ext uri="{FF2B5EF4-FFF2-40B4-BE49-F238E27FC236}">
                  <a16:creationId xmlns:a16="http://schemas.microsoft.com/office/drawing/2014/main" id="{AB8A0DA5-E7E0-46A4-8DE2-EAC085670C3B}"/>
                </a:ext>
              </a:extLst>
            </p:cNvPr>
            <p:cNvSpPr>
              <a:spLocks/>
            </p:cNvSpPr>
            <p:nvPr/>
          </p:nvSpPr>
          <p:spPr bwMode="auto">
            <a:xfrm>
              <a:off x="4360300" y="3641048"/>
              <a:ext cx="277900" cy="299387"/>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grpSp>
      <p:grpSp>
        <p:nvGrpSpPr>
          <p:cNvPr id="7" name="组合 6">
            <a:extLst>
              <a:ext uri="{FF2B5EF4-FFF2-40B4-BE49-F238E27FC236}">
                <a16:creationId xmlns:a16="http://schemas.microsoft.com/office/drawing/2014/main" id="{1919C878-E51B-4EE6-B5A7-D23D8BADA7B4}"/>
              </a:ext>
            </a:extLst>
          </p:cNvPr>
          <p:cNvGrpSpPr/>
          <p:nvPr/>
        </p:nvGrpSpPr>
        <p:grpSpPr>
          <a:xfrm>
            <a:off x="-34861" y="1729123"/>
            <a:ext cx="2891446" cy="959503"/>
            <a:chOff x="7727480" y="3464575"/>
            <a:chExt cx="2891446" cy="959503"/>
          </a:xfrm>
        </p:grpSpPr>
        <p:sp>
          <p:nvSpPr>
            <p:cNvPr id="18" name="矩形 17">
              <a:extLst>
                <a:ext uri="{FF2B5EF4-FFF2-40B4-BE49-F238E27FC236}">
                  <a16:creationId xmlns:a16="http://schemas.microsoft.com/office/drawing/2014/main" id="{FB54FB48-23CD-4BBC-B4B6-48DB223477D4}"/>
                </a:ext>
              </a:extLst>
            </p:cNvPr>
            <p:cNvSpPr/>
            <p:nvPr/>
          </p:nvSpPr>
          <p:spPr>
            <a:xfrm>
              <a:off x="7727480" y="3747033"/>
              <a:ext cx="2891446" cy="6770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050" dirty="0">
                  <a:solidFill>
                    <a:schemeClr val="tx1">
                      <a:lumMod val="75000"/>
                      <a:lumOff val="25000"/>
                    </a:schemeClr>
                  </a:solidFill>
                  <a:cs typeface="+mn-ea"/>
                  <a:sym typeface="+mn-lt"/>
                </a:rPr>
                <a:t>用户可以在投影仪或者计算机上进行演示也可以将演示文稿打印出来制作成胶片用户可以在投影仪</a:t>
              </a:r>
            </a:p>
          </p:txBody>
        </p:sp>
        <p:sp>
          <p:nvSpPr>
            <p:cNvPr id="19" name="矩形 18">
              <a:extLst>
                <a:ext uri="{FF2B5EF4-FFF2-40B4-BE49-F238E27FC236}">
                  <a16:creationId xmlns:a16="http://schemas.microsoft.com/office/drawing/2014/main" id="{543DF264-4830-4B49-ACE0-1FBF293A8FB6}"/>
                </a:ext>
              </a:extLst>
            </p:cNvPr>
            <p:cNvSpPr/>
            <p:nvPr/>
          </p:nvSpPr>
          <p:spPr>
            <a:xfrm>
              <a:off x="7885432" y="3464575"/>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时空分析</a:t>
              </a:r>
            </a:p>
          </p:txBody>
        </p:sp>
      </p:grpSp>
      <p:grpSp>
        <p:nvGrpSpPr>
          <p:cNvPr id="8" name="组合 7">
            <a:extLst>
              <a:ext uri="{FF2B5EF4-FFF2-40B4-BE49-F238E27FC236}">
                <a16:creationId xmlns:a16="http://schemas.microsoft.com/office/drawing/2014/main" id="{CC31FF90-A5BD-4150-9BA8-7001C9BD2E5F}"/>
              </a:ext>
            </a:extLst>
          </p:cNvPr>
          <p:cNvGrpSpPr/>
          <p:nvPr/>
        </p:nvGrpSpPr>
        <p:grpSpPr>
          <a:xfrm>
            <a:off x="-34862" y="4140626"/>
            <a:ext cx="3021037" cy="1418562"/>
            <a:chOff x="7727480" y="3464575"/>
            <a:chExt cx="2366456" cy="980726"/>
          </a:xfrm>
        </p:grpSpPr>
        <p:sp>
          <p:nvSpPr>
            <p:cNvPr id="14" name="矩形 13">
              <a:extLst>
                <a:ext uri="{FF2B5EF4-FFF2-40B4-BE49-F238E27FC236}">
                  <a16:creationId xmlns:a16="http://schemas.microsoft.com/office/drawing/2014/main" id="{E3EDBC3A-39B6-410F-B4B5-D54DD3E9ADBD}"/>
                </a:ext>
              </a:extLst>
            </p:cNvPr>
            <p:cNvSpPr/>
            <p:nvPr/>
          </p:nvSpPr>
          <p:spPr>
            <a:xfrm>
              <a:off x="7727480" y="3747033"/>
              <a:ext cx="2366456" cy="698268"/>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050" dirty="0">
                  <a:solidFill>
                    <a:schemeClr val="tx1">
                      <a:lumMod val="75000"/>
                      <a:lumOff val="25000"/>
                    </a:schemeClr>
                  </a:solidFill>
                  <a:cs typeface="+mn-ea"/>
                  <a:sym typeface="+mn-lt"/>
                </a:rPr>
                <a:t>用户可以在投影仪或者计算机上进行演示也可以将演示文稿打印出来制作成胶片用户可以在投影仪</a:t>
              </a:r>
            </a:p>
          </p:txBody>
        </p:sp>
        <p:sp>
          <p:nvSpPr>
            <p:cNvPr id="17" name="矩形 16">
              <a:extLst>
                <a:ext uri="{FF2B5EF4-FFF2-40B4-BE49-F238E27FC236}">
                  <a16:creationId xmlns:a16="http://schemas.microsoft.com/office/drawing/2014/main" id="{9AD74A48-9278-4AE0-BE53-E5E50CA5F1DF}"/>
                </a:ext>
              </a:extLst>
            </p:cNvPr>
            <p:cNvSpPr/>
            <p:nvPr/>
          </p:nvSpPr>
          <p:spPr>
            <a:xfrm>
              <a:off x="7885432" y="3464575"/>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约束条件分析</a:t>
              </a:r>
            </a:p>
          </p:txBody>
        </p:sp>
      </p:grpSp>
      <p:grpSp>
        <p:nvGrpSpPr>
          <p:cNvPr id="11" name="组合 10">
            <a:extLst>
              <a:ext uri="{FF2B5EF4-FFF2-40B4-BE49-F238E27FC236}">
                <a16:creationId xmlns:a16="http://schemas.microsoft.com/office/drawing/2014/main" id="{589A180C-E8A4-480B-B9B1-756EC664117D}"/>
              </a:ext>
            </a:extLst>
          </p:cNvPr>
          <p:cNvGrpSpPr/>
          <p:nvPr/>
        </p:nvGrpSpPr>
        <p:grpSpPr>
          <a:xfrm>
            <a:off x="6147770" y="2688626"/>
            <a:ext cx="2996232" cy="1032903"/>
            <a:chOff x="7727481" y="3464575"/>
            <a:chExt cx="2339239" cy="819853"/>
          </a:xfrm>
        </p:grpSpPr>
        <p:sp>
          <p:nvSpPr>
            <p:cNvPr id="12" name="矩形 11">
              <a:extLst>
                <a:ext uri="{FF2B5EF4-FFF2-40B4-BE49-F238E27FC236}">
                  <a16:creationId xmlns:a16="http://schemas.microsoft.com/office/drawing/2014/main" id="{BD8751A5-3B49-4F1F-9543-A2866FB44181}"/>
                </a:ext>
              </a:extLst>
            </p:cNvPr>
            <p:cNvSpPr/>
            <p:nvPr/>
          </p:nvSpPr>
          <p:spPr>
            <a:xfrm>
              <a:off x="7727481" y="3747033"/>
              <a:ext cx="2339239" cy="53739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050" dirty="0">
                  <a:solidFill>
                    <a:schemeClr val="tx1">
                      <a:lumMod val="75000"/>
                      <a:lumOff val="25000"/>
                    </a:schemeClr>
                  </a:solidFill>
                  <a:cs typeface="+mn-ea"/>
                  <a:sym typeface="+mn-lt"/>
                </a:rPr>
                <a:t>用户可以在投影仪或者计算机上进行演示也可以将演示文稿打印出来制作成胶片用户可以在投影仪</a:t>
              </a:r>
            </a:p>
          </p:txBody>
        </p:sp>
        <p:sp>
          <p:nvSpPr>
            <p:cNvPr id="13" name="矩形 12">
              <a:extLst>
                <a:ext uri="{FF2B5EF4-FFF2-40B4-BE49-F238E27FC236}">
                  <a16:creationId xmlns:a16="http://schemas.microsoft.com/office/drawing/2014/main" id="{2931E0D8-D04B-4FC1-970A-3739426096ED}"/>
                </a:ext>
              </a:extLst>
            </p:cNvPr>
            <p:cNvSpPr/>
            <p:nvPr/>
          </p:nvSpPr>
          <p:spPr>
            <a:xfrm>
              <a:off x="7885432" y="3464575"/>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道路一致性分析</a:t>
              </a:r>
            </a:p>
          </p:txBody>
        </p:sp>
      </p:grpSp>
    </p:spTree>
    <p:extLst>
      <p:ext uri="{BB962C8B-B14F-4D97-AF65-F5344CB8AC3E}">
        <p14:creationId xmlns:p14="http://schemas.microsoft.com/office/powerpoint/2010/main" val="3712084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A4D9A955-29CF-ED85-E177-66BC4B96DC7D}"/>
              </a:ext>
            </a:extLst>
          </p:cNvPr>
          <p:cNvSpPr>
            <a:spLocks noChangeArrowheads="1"/>
          </p:cNvSpPr>
          <p:nvPr/>
        </p:nvSpPr>
        <p:spPr bwMode="auto">
          <a:xfrm>
            <a:off x="2301923" y="26749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D0A4FD8B-1F42-7E52-377C-010728B36468}"/>
              </a:ext>
            </a:extLst>
          </p:cNvPr>
          <p:cNvGraphicFramePr>
            <a:graphicFrameLocks noChangeAspect="1"/>
          </p:cNvGraphicFramePr>
          <p:nvPr>
            <p:extLst>
              <p:ext uri="{D42A27DB-BD31-4B8C-83A1-F6EECF244321}">
                <p14:modId xmlns:p14="http://schemas.microsoft.com/office/powerpoint/2010/main" val="1876260590"/>
              </p:ext>
            </p:extLst>
          </p:nvPr>
        </p:nvGraphicFramePr>
        <p:xfrm>
          <a:off x="2301923" y="2582981"/>
          <a:ext cx="4187825" cy="2381250"/>
        </p:xfrm>
        <a:graphic>
          <a:graphicData uri="http://schemas.openxmlformats.org/presentationml/2006/ole">
            <mc:AlternateContent xmlns:mc="http://schemas.openxmlformats.org/markup-compatibility/2006">
              <mc:Choice xmlns:v="urn:schemas-microsoft-com:vml" Requires="v">
                <p:oleObj name="Visio" r:id="rId2" imgW="7993442" imgH="4564459" progId="Visio.Drawing.15">
                  <p:embed/>
                </p:oleObj>
              </mc:Choice>
              <mc:Fallback>
                <p:oleObj name="Visio" r:id="rId2" imgW="7993442" imgH="4564459"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923" y="2582981"/>
                        <a:ext cx="4187825" cy="238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784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7" name="图片 6" descr="文本, 信件&#10;&#10;描述已自动生成">
            <a:extLst>
              <a:ext uri="{FF2B5EF4-FFF2-40B4-BE49-F238E27FC236}">
                <a16:creationId xmlns:a16="http://schemas.microsoft.com/office/drawing/2014/main" id="{13A01586-7474-19CA-30BA-C3732F68C996}"/>
              </a:ext>
            </a:extLst>
          </p:cNvPr>
          <p:cNvPicPr>
            <a:picLocks noChangeAspect="1"/>
          </p:cNvPicPr>
          <p:nvPr/>
        </p:nvPicPr>
        <p:blipFill>
          <a:blip r:embed="rId2"/>
          <a:stretch>
            <a:fillRect/>
          </a:stretch>
        </p:blipFill>
        <p:spPr>
          <a:xfrm>
            <a:off x="4160520" y="1215390"/>
            <a:ext cx="4610100" cy="4735830"/>
          </a:xfrm>
          <a:prstGeom prst="rect">
            <a:avLst/>
          </a:prstGeom>
        </p:spPr>
      </p:pic>
      <p:sp>
        <p:nvSpPr>
          <p:cNvPr id="8" name="Rectangle 33">
            <a:extLst>
              <a:ext uri="{FF2B5EF4-FFF2-40B4-BE49-F238E27FC236}">
                <a16:creationId xmlns:a16="http://schemas.microsoft.com/office/drawing/2014/main" id="{77F0DAB6-C365-8A41-BA7D-03B3E50E7394}"/>
              </a:ext>
            </a:extLst>
          </p:cNvPr>
          <p:cNvSpPr/>
          <p:nvPr/>
        </p:nvSpPr>
        <p:spPr>
          <a:xfrm>
            <a:off x="4977659" y="59597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查找局部最优路径算法</a:t>
            </a:r>
          </a:p>
        </p:txBody>
      </p:sp>
      <mc:AlternateContent xmlns:mc="http://schemas.openxmlformats.org/markup-compatibility/2006" xmlns:a14="http://schemas.microsoft.com/office/drawing/2010/main">
        <mc:Choice Requires="a14">
          <p:sp>
            <p:nvSpPr>
              <p:cNvPr id="11" name="Rectangle 33">
                <a:extLst>
                  <a:ext uri="{FF2B5EF4-FFF2-40B4-BE49-F238E27FC236}">
                    <a16:creationId xmlns:a16="http://schemas.microsoft.com/office/drawing/2014/main" id="{212CB091-0F44-75D2-EC73-120114D80E83}"/>
                  </a:ext>
                </a:extLst>
              </p:cNvPr>
              <p:cNvSpPr/>
              <p:nvPr/>
            </p:nvSpPr>
            <p:spPr>
              <a:xfrm>
                <a:off x="361950" y="1670468"/>
                <a:ext cx="3767294" cy="2417393"/>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查找局部最优路径算法会遍历所有候选点，当遍历一个候选点时，我们假设最终的匹配路径比过该点。计算的累计权</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重</a:t>
                </a:r>
                <a14:m>
                  <m:oMath xmlns:m="http://schemas.openxmlformats.org/officeDocument/2006/math">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cw</m:t>
                    </m:r>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max</m:t>
                    </m:r>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cw</m:t>
                    </m:r>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e>
                    </m:d>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φ</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𝑡𝑠</m:t>
                        </m:r>
                      </m:sub>
                      <m:sup>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bSup>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=1,2,…,</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n</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φ</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𝑡𝑠</m:t>
                        </m:r>
                      </m:sub>
                      <m:sup>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是</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的权重</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并</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受</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的距离影响。在计算累积权重后</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即可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得到所有采样点对应的候选点的</a:t>
                </a:r>
                <a14:m>
                  <m:oMath xmlns:m="http://schemas.openxmlformats.org/officeDocument/2006/math">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cw</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值。</a:t>
                </a:r>
              </a:p>
            </p:txBody>
          </p:sp>
        </mc:Choice>
        <mc:Fallback xmlns="">
          <p:sp>
            <p:nvSpPr>
              <p:cNvPr id="11" name="Rectangle 33">
                <a:extLst>
                  <a:ext uri="{FF2B5EF4-FFF2-40B4-BE49-F238E27FC236}">
                    <a16:creationId xmlns:a16="http://schemas.microsoft.com/office/drawing/2014/main" id="{212CB091-0F44-75D2-EC73-120114D80E83}"/>
                  </a:ext>
                </a:extLst>
              </p:cNvPr>
              <p:cNvSpPr>
                <a:spLocks noRot="1" noChangeAspect="1" noMove="1" noResize="1" noEditPoints="1" noAdjustHandles="1" noChangeArrowheads="1" noChangeShapeType="1" noTextEdit="1"/>
              </p:cNvSpPr>
              <p:nvPr/>
            </p:nvSpPr>
            <p:spPr>
              <a:xfrm>
                <a:off x="361950" y="1670468"/>
                <a:ext cx="3767294" cy="2417393"/>
              </a:xfrm>
              <a:prstGeom prst="rect">
                <a:avLst/>
              </a:prstGeom>
              <a:blipFill>
                <a:blip r:embed="rId3"/>
                <a:stretch>
                  <a:fillRect l="-809" r="-6472" b="-2267"/>
                </a:stretch>
              </a:blipFill>
            </p:spPr>
            <p:txBody>
              <a:bodyPr/>
              <a:lstStyle/>
              <a:p>
                <a:r>
                  <a:rPr lang="zh-CN" altLang="en-US">
                    <a:noFill/>
                  </a:rPr>
                  <a:t> </a:t>
                </a:r>
              </a:p>
            </p:txBody>
          </p:sp>
        </mc:Fallback>
      </mc:AlternateContent>
      <p:sp>
        <p:nvSpPr>
          <p:cNvPr id="12" name="Freeform 115">
            <a:extLst>
              <a:ext uri="{FF2B5EF4-FFF2-40B4-BE49-F238E27FC236}">
                <a16:creationId xmlns:a16="http://schemas.microsoft.com/office/drawing/2014/main" id="{9197C278-55D0-3DF4-1EE7-B94D09C94A64}"/>
              </a:ext>
            </a:extLst>
          </p:cNvPr>
          <p:cNvSpPr/>
          <p:nvPr/>
        </p:nvSpPr>
        <p:spPr bwMode="auto">
          <a:xfrm>
            <a:off x="256913" y="180222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CE28E0B3-988F-A9DA-B17C-45FC7066D186}"/>
              </a:ext>
            </a:extLst>
          </p:cNvPr>
          <p:cNvGraphicFramePr>
            <a:graphicFrameLocks noChangeAspect="1"/>
          </p:cNvGraphicFramePr>
          <p:nvPr/>
        </p:nvGraphicFramePr>
        <p:xfrm>
          <a:off x="819836" y="4169032"/>
          <a:ext cx="3124200" cy="1790700"/>
        </p:xfrm>
        <a:graphic>
          <a:graphicData uri="http://schemas.openxmlformats.org/presentationml/2006/ole">
            <mc:AlternateContent xmlns:mc="http://schemas.openxmlformats.org/markup-compatibility/2006">
              <mc:Choice xmlns:v="urn:schemas-microsoft-com:vml" Requires="v">
                <p:oleObj name="Visio" r:id="rId4" imgW="7993442" imgH="4564459" progId="Visio.Drawing.15">
                  <p:embed/>
                </p:oleObj>
              </mc:Choice>
              <mc:Fallback>
                <p:oleObj name="Visio" r:id="rId4" imgW="7993442" imgH="4564459" progId="Visio.Drawing.15">
                  <p:embed/>
                  <p:pic>
                    <p:nvPicPr>
                      <p:cNvPr id="14" name="对象 13">
                        <a:extLst>
                          <a:ext uri="{FF2B5EF4-FFF2-40B4-BE49-F238E27FC236}">
                            <a16:creationId xmlns:a16="http://schemas.microsoft.com/office/drawing/2014/main" id="{CE28E0B3-988F-A9DA-B17C-45FC7066D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836" y="4169032"/>
                        <a:ext cx="3124200" cy="179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33">
            <a:extLst>
              <a:ext uri="{FF2B5EF4-FFF2-40B4-BE49-F238E27FC236}">
                <a16:creationId xmlns:a16="http://schemas.microsoft.com/office/drawing/2014/main" id="{9B396B1F-47D8-8116-5DF4-0787A9736482}"/>
              </a:ext>
            </a:extLst>
          </p:cNvPr>
          <p:cNvSpPr/>
          <p:nvPr/>
        </p:nvSpPr>
        <p:spPr>
          <a:xfrm>
            <a:off x="404435" y="59597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寻找局部最优路径</a:t>
            </a:r>
          </a:p>
        </p:txBody>
      </p:sp>
    </p:spTree>
    <p:extLst>
      <p:ext uri="{BB962C8B-B14F-4D97-AF65-F5344CB8AC3E}">
        <p14:creationId xmlns:p14="http://schemas.microsoft.com/office/powerpoint/2010/main" val="29666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17875" y="562737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交互式边投票算法</a:t>
            </a:r>
          </a:p>
        </p:txBody>
      </p:sp>
      <p:pic>
        <p:nvPicPr>
          <p:cNvPr id="3" name="图片 2" descr="文本, 信件&#10;&#10;描述已自动生成">
            <a:extLst>
              <a:ext uri="{FF2B5EF4-FFF2-40B4-BE49-F238E27FC236}">
                <a16:creationId xmlns:a16="http://schemas.microsoft.com/office/drawing/2014/main" id="{48775B2F-215C-0B49-0A48-ABE0600CE785}"/>
              </a:ext>
            </a:extLst>
          </p:cNvPr>
          <p:cNvPicPr>
            <a:picLocks noChangeAspect="1"/>
          </p:cNvPicPr>
          <p:nvPr/>
        </p:nvPicPr>
        <p:blipFill>
          <a:blip r:embed="rId2"/>
          <a:stretch>
            <a:fillRect/>
          </a:stretch>
        </p:blipFill>
        <p:spPr>
          <a:xfrm>
            <a:off x="3669664" y="1467802"/>
            <a:ext cx="5111750" cy="4128135"/>
          </a:xfrm>
          <a:prstGeom prst="rect">
            <a:avLst/>
          </a:prstGeom>
        </p:spPr>
      </p:pic>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811530" y="1880018"/>
                <a:ext cx="2689860" cy="344979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交互式边投票算法如</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右图所示，算法输入为候选图以及所有候选点的局部最优路径序列，输出为最终匹配路径。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行是遍历所有候选点的局部最优路径序列，统计候选图</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𝒢</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𝒱</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ℰ</m:t>
                    </m:r>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中对应边的投票数，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行为侯选边投票，计算出最终的匹配路径。</a:t>
                </a: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811530" y="1880018"/>
                <a:ext cx="2689860" cy="3449791"/>
              </a:xfrm>
              <a:prstGeom prst="rect">
                <a:avLst/>
              </a:prstGeom>
              <a:blipFill>
                <a:blip r:embed="rId3"/>
                <a:stretch>
                  <a:fillRect l="-1134" r="-6349"/>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706493" y="20117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1156673" y="538734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5669280" y="1910498"/>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84693" y="20193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2"/>
          <a:stretch>
            <a:fillRect/>
          </a:stretch>
        </p:blipFill>
        <p:spPr>
          <a:xfrm>
            <a:off x="400685" y="2019395"/>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2"/>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3" name="图片 2" descr="图表, 条形图&#10;&#10;描述已自动生成">
            <a:extLst>
              <a:ext uri="{FF2B5EF4-FFF2-40B4-BE49-F238E27FC236}">
                <a16:creationId xmlns:a16="http://schemas.microsoft.com/office/drawing/2014/main" id="{919318F9-8389-9E17-96DE-7E99A7C33D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7" t="5162" r="9013" b="3674"/>
          <a:stretch/>
        </p:blipFill>
        <p:spPr bwMode="auto">
          <a:xfrm>
            <a:off x="4019550" y="1953863"/>
            <a:ext cx="4876800" cy="3800363"/>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算法在三种不同类型道路上（分别为支路、主干道以及高速公路）的准确率表现，使用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3006772921"/>
              </p:ext>
            </p:extLst>
          </p:nvPr>
        </p:nvGraphicFramePr>
        <p:xfrm>
          <a:off x="922020" y="1844040"/>
          <a:ext cx="3528060" cy="3188396"/>
        </p:xfrm>
        <a:graphic>
          <a:graphicData uri="http://schemas.openxmlformats.org/presentationml/2006/ole">
            <mc:AlternateContent xmlns:mc="http://schemas.openxmlformats.org/markup-compatibility/2006">
              <mc:Choice xmlns:v="urn:schemas-microsoft-com:vml" Requires="v">
                <p:oleObj name="Visio" r:id="rId2" imgW="7330845" imgH="6697791" progId="Visio.Drawing.15">
                  <p:embed/>
                </p:oleObj>
              </mc:Choice>
              <mc:Fallback>
                <p:oleObj name="Visio" r:id="rId2" imgW="7330845" imgH="6697791"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 y="1844040"/>
                        <a:ext cx="3528060" cy="3188396"/>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882773712"/>
              </p:ext>
            </p:extLst>
          </p:nvPr>
        </p:nvGraphicFramePr>
        <p:xfrm>
          <a:off x="4892040" y="1840865"/>
          <a:ext cx="3444385" cy="3173095"/>
        </p:xfrm>
        <a:graphic>
          <a:graphicData uri="http://schemas.openxmlformats.org/presentationml/2006/ole">
            <mc:AlternateContent xmlns:mc="http://schemas.openxmlformats.org/markup-compatibility/2006">
              <mc:Choice xmlns:v="urn:schemas-microsoft-com:vml" Requires="v">
                <p:oleObj name="Visio" r:id="rId4" imgW="7292366" imgH="6682520" progId="Visio.Drawing.15">
                  <p:embed/>
                </p:oleObj>
              </mc:Choice>
              <mc:Fallback>
                <p:oleObj name="Visio" r:id="rId4" imgW="7292366" imgH="668252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840865"/>
                        <a:ext cx="3444385" cy="3173095"/>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4921098" y="503243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856308" y="525653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pic>
        <p:nvPicPr>
          <p:cNvPr id="6" name="图片 5" descr="图表, 条形图&#10;&#10;描述已自动生成">
            <a:extLst>
              <a:ext uri="{FF2B5EF4-FFF2-40B4-BE49-F238E27FC236}">
                <a16:creationId xmlns:a16="http://schemas.microsoft.com/office/drawing/2014/main" id="{D0373163-681E-CCD1-4046-DCD79A20A2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1272" y="1513840"/>
            <a:ext cx="5105400" cy="3830320"/>
          </a:xfrm>
          <a:prstGeom prst="rect">
            <a:avLst/>
          </a:prstGeom>
          <a:noFill/>
          <a:ln>
            <a:noFill/>
          </a:ln>
        </p:spPr>
      </p:pic>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0" y="1847214"/>
            <a:ext cx="3463355" cy="3166745"/>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95" y="1844041"/>
            <a:ext cx="3452635" cy="3185221"/>
          </a:xfrm>
          <a:prstGeom prst="rect">
            <a:avLst/>
          </a:prstGeom>
          <a:noFill/>
          <a:ln>
            <a:noFill/>
          </a:ln>
        </p:spPr>
      </p:pic>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条形图&#10;&#10;描述已自动生成">
            <a:extLst>
              <a:ext uri="{FF2B5EF4-FFF2-40B4-BE49-F238E27FC236}">
                <a16:creationId xmlns:a16="http://schemas.microsoft.com/office/drawing/2014/main" id="{DDC21AE8-FB7C-B968-E77A-81B71C1F7F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99" t="5593" r="8719"/>
          <a:stretch/>
        </p:blipFill>
        <p:spPr bwMode="auto">
          <a:xfrm>
            <a:off x="1180307" y="1512164"/>
            <a:ext cx="2968307" cy="2470467"/>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7" name="图片 6" descr="图表, 折线图&#10;&#10;描述已自动生成">
            <a:extLst>
              <a:ext uri="{FF2B5EF4-FFF2-40B4-BE49-F238E27FC236}">
                <a16:creationId xmlns:a16="http://schemas.microsoft.com/office/drawing/2014/main" id="{3CEC1DFA-5F3F-A5FD-DCFB-5877CF2E86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3" t="7005" r="9272"/>
          <a:stretch/>
        </p:blipFill>
        <p:spPr bwMode="auto">
          <a:xfrm>
            <a:off x="4406901" y="1567726"/>
            <a:ext cx="3035300" cy="2414905"/>
          </a:xfrm>
          <a:prstGeom prst="rect">
            <a:avLst/>
          </a:prstGeom>
          <a:noFill/>
          <a:ln>
            <a:noFill/>
          </a:ln>
          <a:extLst>
            <a:ext uri="{53640926-AAD7-44D8-BBD7-CCE9431645EC}">
              <a14:shadowObscured xmlns:a14="http://schemas.microsoft.com/office/drawing/2010/main"/>
            </a:ext>
          </a:extLst>
        </p:spPr>
      </p:pic>
      <p:pic>
        <p:nvPicPr>
          <p:cNvPr id="9" name="图片 8" descr="图表, 折线图&#10;&#10;描述已自动生成">
            <a:extLst>
              <a:ext uri="{FF2B5EF4-FFF2-40B4-BE49-F238E27FC236}">
                <a16:creationId xmlns:a16="http://schemas.microsoft.com/office/drawing/2014/main" id="{FB27D53D-1336-F243-2BF7-EECEAB0F32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26" t="5895" r="8263"/>
          <a:stretch/>
        </p:blipFill>
        <p:spPr bwMode="auto">
          <a:xfrm>
            <a:off x="1101884" y="3982631"/>
            <a:ext cx="3046730" cy="2407920"/>
          </a:xfrm>
          <a:prstGeom prst="rect">
            <a:avLst/>
          </a:prstGeom>
          <a:noFill/>
          <a:ln>
            <a:noFill/>
          </a:ln>
          <a:extLst>
            <a:ext uri="{53640926-AAD7-44D8-BBD7-CCE9431645EC}">
              <a14:shadowObscured xmlns:a14="http://schemas.microsoft.com/office/drawing/2010/main"/>
            </a:ext>
          </a:extLst>
        </p:spPr>
      </p:pic>
      <p:pic>
        <p:nvPicPr>
          <p:cNvPr id="11" name="图片 10" descr="图表, 折线图&#10;&#10;描述已自动生成">
            <a:extLst>
              <a:ext uri="{FF2B5EF4-FFF2-40B4-BE49-F238E27FC236}">
                <a16:creationId xmlns:a16="http://schemas.microsoft.com/office/drawing/2014/main" id="{438FAC06-E319-DF5E-68A1-00A56EA281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91" t="6893" r="8901" b="2524"/>
          <a:stretch/>
        </p:blipFill>
        <p:spPr bwMode="auto">
          <a:xfrm>
            <a:off x="4476750" y="4025346"/>
            <a:ext cx="2998470" cy="23099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5271473" y="5374383"/>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3" name="图片 2" descr="图表&#10;&#10;描述已自动生成">
            <a:extLst>
              <a:ext uri="{FF2B5EF4-FFF2-40B4-BE49-F238E27FC236}">
                <a16:creationId xmlns:a16="http://schemas.microsoft.com/office/drawing/2014/main" id="{FE0EFE3A-BCD3-60CA-714E-6AC0BC53922D}"/>
              </a:ext>
            </a:extLst>
          </p:cNvPr>
          <p:cNvPicPr>
            <a:picLocks noChangeAspect="1"/>
          </p:cNvPicPr>
          <p:nvPr/>
        </p:nvPicPr>
        <p:blipFill rotWithShape="1">
          <a:blip r:embed="rId2">
            <a:extLst>
              <a:ext uri="{28A0092B-C50C-407E-A947-70E740481C1C}">
                <a14:useLocalDpi xmlns:a14="http://schemas.microsoft.com/office/drawing/2010/main" val="0"/>
              </a:ext>
            </a:extLst>
          </a:blip>
          <a:srcRect l="21734" t="6034" r="9204" b="7427"/>
          <a:stretch/>
        </p:blipFill>
        <p:spPr bwMode="auto">
          <a:xfrm>
            <a:off x="5305763" y="2003168"/>
            <a:ext cx="3528060" cy="3314700"/>
          </a:xfrm>
          <a:prstGeom prst="rect">
            <a:avLst/>
          </a:prstGeom>
          <a:noFill/>
          <a:ln>
            <a:noFill/>
          </a:ln>
        </p:spPr>
      </p:pic>
      <p:sp>
        <p:nvSpPr>
          <p:cNvPr id="12" name="Freeform 115">
            <a:extLst>
              <a:ext uri="{FF2B5EF4-FFF2-40B4-BE49-F238E27FC236}">
                <a16:creationId xmlns:a16="http://schemas.microsoft.com/office/drawing/2014/main" id="{F6119229-9A0F-9D01-1B95-6841A8991104}"/>
              </a:ext>
            </a:extLst>
          </p:cNvPr>
          <p:cNvSpPr/>
          <p:nvPr/>
        </p:nvSpPr>
        <p:spPr bwMode="auto">
          <a:xfrm>
            <a:off x="231823" y="205992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文本框 12">
            <a:extLst>
              <a:ext uri="{FF2B5EF4-FFF2-40B4-BE49-F238E27FC236}">
                <a16:creationId xmlns:a16="http://schemas.microsoft.com/office/drawing/2014/main" id="{02B04D9A-BC08-136E-C431-185A17298CB8}"/>
              </a:ext>
            </a:extLst>
          </p:cNvPr>
          <p:cNvSpPr txBox="1"/>
          <p:nvPr/>
        </p:nvSpPr>
        <p:spPr>
          <a:xfrm>
            <a:off x="435711" y="1925192"/>
            <a:ext cx="4779396"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由于候选点个数越多，理论上算法的准确率就越高，但算法的效率就越差，寻找到准确率于效率的平衡点尤为重要。我们分别测试了候选点个数分别为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方法在三种不同道路上准确率于效率的表现，结果如右图所示，在图中可以看到三种道路呈一致趋势，即随着候选点个数的增加，执行时间也随之增加，准确率逐步提升。候选点个数在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时，随着候选点个数的增加，图中线的斜率逐渐变小，即算法的准确率提升越来越小，但算法执行时间依然越来越长。综上，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043325" y="206356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256988" y="3881338"/>
            <a:ext cx="6736391" cy="1683538"/>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在现代城市中，交通拥堵已经成为了一个普遍存在且难以解决的问题，针对该问题，我们提出看了基于贝叶斯时空图自编码器（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道路行驶时间预测模型，这个模型不仅充分利用了城市道路网络的拓扑信息，而且通过引入贝叶斯理论，能够更好地描述和处理行驶时间的不确定性。这个模型的提出是为了提高城市道路行驶时间预测的准确性，从而为城市交通管理和智能交通系统的优化提供有力的技术支持。</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E24B6AB-845E-2B94-8BBF-02638972CBD6}"/>
              </a:ext>
            </a:extLst>
          </p:cNvPr>
          <p:cNvSpPr txBox="1"/>
          <p:nvPr/>
        </p:nvSpPr>
        <p:spPr>
          <a:xfrm>
            <a:off x="1256988" y="1957060"/>
            <a:ext cx="6675432"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交通的不稳定性：城市交通状态受众多因素影响，包括但不限于天气、节假日、特殊事件（如道路施工或交通事故）、甚至日常的交通峰值等。这些因素使得道路网络状态呈现出高度的动态性和复杂性。</a:t>
            </a:r>
          </a:p>
        </p:txBody>
      </p:sp>
      <p:sp>
        <p:nvSpPr>
          <p:cNvPr id="10" name="文本框 9">
            <a:extLst>
              <a:ext uri="{FF2B5EF4-FFF2-40B4-BE49-F238E27FC236}">
                <a16:creationId xmlns:a16="http://schemas.microsoft.com/office/drawing/2014/main" id="{90D3BDBA-18B4-08CC-090F-2966979C3829}"/>
              </a:ext>
            </a:extLst>
          </p:cNvPr>
          <p:cNvSpPr txBox="1"/>
          <p:nvPr/>
        </p:nvSpPr>
        <p:spPr>
          <a:xfrm>
            <a:off x="1256987" y="3053851"/>
            <a:ext cx="6736391"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交通的不确定性：由于城市道路网络的规模巨大，可用的数据有限，加之交通状态的复杂性，使得行驶时间预测的不确定性极高。</a:t>
            </a:r>
          </a:p>
        </p:txBody>
      </p:sp>
      <p:sp>
        <p:nvSpPr>
          <p:cNvPr id="11" name="Freeform 115">
            <a:extLst>
              <a:ext uri="{FF2B5EF4-FFF2-40B4-BE49-F238E27FC236}">
                <a16:creationId xmlns:a16="http://schemas.microsoft.com/office/drawing/2014/main" id="{2F0E7F85-23E8-E48D-7446-8DEF542DB307}"/>
              </a:ext>
            </a:extLst>
          </p:cNvPr>
          <p:cNvSpPr/>
          <p:nvPr/>
        </p:nvSpPr>
        <p:spPr bwMode="auto">
          <a:xfrm>
            <a:off x="1039203" y="317060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Freeform 115">
            <a:extLst>
              <a:ext uri="{FF2B5EF4-FFF2-40B4-BE49-F238E27FC236}">
                <a16:creationId xmlns:a16="http://schemas.microsoft.com/office/drawing/2014/main" id="{92A82DAC-641C-FFA6-D1DF-AE18E3A6776E}"/>
              </a:ext>
            </a:extLst>
          </p:cNvPr>
          <p:cNvSpPr/>
          <p:nvPr/>
        </p:nvSpPr>
        <p:spPr bwMode="auto">
          <a:xfrm>
            <a:off x="1039203" y="402023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32690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89288" y="186706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205376" y="1758348"/>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地图匹配</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轨迹点匹配到城市道路网络上，从而获得大量全市道路的历史行驶速度数据。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20267146"/>
              </p:ext>
            </p:extLst>
          </p:nvPr>
        </p:nvGraphicFramePr>
        <p:xfrm>
          <a:off x="3795655" y="2012189"/>
          <a:ext cx="5220957"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655" y="2012189"/>
                        <a:ext cx="5220957"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4834217" y="572212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9" name="Freeform 115">
            <a:extLst>
              <a:ext uri="{FF2B5EF4-FFF2-40B4-BE49-F238E27FC236}">
                <a16:creationId xmlns:a16="http://schemas.microsoft.com/office/drawing/2014/main" id="{9BC50704-AC39-ED41-DCFA-924DCE0D5C2E}"/>
              </a:ext>
            </a:extLst>
          </p:cNvPr>
          <p:cNvSpPr/>
          <p:nvPr/>
        </p:nvSpPr>
        <p:spPr bwMode="auto">
          <a:xfrm>
            <a:off x="89288" y="269410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a:extLst>
              <a:ext uri="{FF2B5EF4-FFF2-40B4-BE49-F238E27FC236}">
                <a16:creationId xmlns:a16="http://schemas.microsoft.com/office/drawing/2014/main" id="{47539D07-C0C6-0857-04F7-849FE0FA7078}"/>
              </a:ext>
            </a:extLst>
          </p:cNvPr>
          <p:cNvSpPr/>
          <p:nvPr/>
        </p:nvSpPr>
        <p:spPr>
          <a:xfrm>
            <a:off x="205376" y="2585384"/>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构建时空图</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：通过时空图卷积神经网络，可以在这个图结构上进行信息的传播和融合，以捕捉道路网络的拓扑关系和空间依赖性。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Freeform 115">
            <a:extLst>
              <a:ext uri="{FF2B5EF4-FFF2-40B4-BE49-F238E27FC236}">
                <a16:creationId xmlns:a16="http://schemas.microsoft.com/office/drawing/2014/main" id="{8DCC4C16-C37D-2D33-CE96-67276BBFE307}"/>
              </a:ext>
            </a:extLst>
          </p:cNvPr>
          <p:cNvSpPr/>
          <p:nvPr/>
        </p:nvSpPr>
        <p:spPr bwMode="auto">
          <a:xfrm>
            <a:off x="89288" y="356308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Rectangle 33">
            <a:extLst>
              <a:ext uri="{FF2B5EF4-FFF2-40B4-BE49-F238E27FC236}">
                <a16:creationId xmlns:a16="http://schemas.microsoft.com/office/drawing/2014/main" id="{0447AEF1-1235-F6A5-1F11-CE820FD617F8}"/>
              </a:ext>
            </a:extLst>
          </p:cNvPr>
          <p:cNvSpPr/>
          <p:nvPr/>
        </p:nvSpPr>
        <p:spPr>
          <a:xfrm>
            <a:off x="205376" y="3454366"/>
            <a:ext cx="3590279" cy="1683538"/>
          </a:xfrm>
          <a:prstGeom prst="rect">
            <a:avLst/>
          </a:prstGeom>
        </p:spPr>
        <p:txBody>
          <a:bodyPr wrap="square">
            <a:spAutoFit/>
          </a:bodyPr>
          <a:lstStyle/>
          <a:p>
            <a:pPr>
              <a:lnSpc>
                <a:spcPct val="125000"/>
              </a:lnSpc>
              <a:defRPr/>
            </a:pP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基于时空图卷积的输出，本文使用贝叶斯图自编码器进一步处理数据，通过引入贝叶斯理论，可以考虑行驶时间的不确定性，这使得预测结果不仅可以得到预测值，还可以得到预测值的不确定性，从而更好地反映行驶时间的分布特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166382" y="520727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282470" y="5098556"/>
            <a:ext cx="3590279" cy="1414233"/>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生成对抗网络</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：生成器尝试产生看起来与真实行驶时间数据相似的数据，判别器的任务是尽可能区分生成的数据和真实数据。通过这种方式可以进一步优化预测模型，使预测结果更接近真实的行驶时间数据。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6" grpId="0"/>
      <p:bldP spid="9" grpId="0" animBg="1"/>
      <p:bldP spid="10" grpId="0"/>
      <p:bldP spid="11" grpId="0" animBg="1"/>
      <p:bldP spid="12" grpId="0"/>
      <p:bldP spid="1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135380" y="219091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317696" y="2072807"/>
            <a:ext cx="6508608" cy="1683538"/>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上图展示了若干个道路的真实行驶时间与预测行驶时间的折线图。从图像中可以观察到，预测行驶时间与真实行驶时间之间存在相同的趋势，并且几乎一致。这进一步说明了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491490" y="175757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）主要用于评估模型预测的稳定性。为了从不同角度评估模型在实际应用中的性能，我们还计算了平均百分比误差（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a:t>
            </a:r>
            <a:r>
              <a:rPr lang="zh-CN" altLang="en-US" dirty="0">
                <a:sym typeface="微软雅黑" panose="020B0503020204020204" pitchFamily="34" charset="-122"/>
              </a:rPr>
              <a:t> 研究背景与意义</a:t>
            </a:r>
          </a:p>
        </p:txBody>
      </p:sp>
      <p:sp>
        <p:nvSpPr>
          <p:cNvPr id="14" name="Rectangle 33"/>
          <p:cNvSpPr/>
          <p:nvPr/>
        </p:nvSpPr>
        <p:spPr>
          <a:xfrm>
            <a:off x="291153" y="4161197"/>
            <a:ext cx="3219032" cy="329936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交通预测方法大多基于预定概率分布模型，这些方法不能充分利用路网的拓扑信息与不确定性特征，从而影响预测结果的准确性。但随着深度学习、图卷积神经网络等先进技术的快速发展，我们可以通过深度图学习模型来更好的拟合交通网中的道路行驶速度分布，进而提高预测准确率。</a:t>
            </a: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33">
            <a:extLst>
              <a:ext uri="{FF2B5EF4-FFF2-40B4-BE49-F238E27FC236}">
                <a16:creationId xmlns:a16="http://schemas.microsoft.com/office/drawing/2014/main" id="{6C053009-70A7-25A6-50CE-AA29967DC9FF}"/>
              </a:ext>
            </a:extLst>
          </p:cNvPr>
          <p:cNvSpPr/>
          <p:nvPr/>
        </p:nvSpPr>
        <p:spPr>
          <a:xfrm>
            <a:off x="258290" y="1443258"/>
            <a:ext cx="3251895" cy="2222147"/>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随着城市化进程的加速，车辆数量急剧增加，导致城市交通拥堵问题日益严重，但随着计算机技术、传感器技术以及大数据技术的发展，智慧交通系统（</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）在解决上述问题中变得越来越重要，其中，</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城市道路行驶时间的预测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对于改善交通状况、提高交通效率具有重要的意义。</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矩形 3">
            <a:extLst>
              <a:ext uri="{FF2B5EF4-FFF2-40B4-BE49-F238E27FC236}">
                <a16:creationId xmlns:a16="http://schemas.microsoft.com/office/drawing/2014/main" id="{E49AE75C-9D6B-EF08-8ABB-FF87A83749BE}"/>
              </a:ext>
            </a:extLst>
          </p:cNvPr>
          <p:cNvSpPr>
            <a:spLocks noChangeArrowheads="1"/>
          </p:cNvSpPr>
          <p:nvPr/>
        </p:nvSpPr>
        <p:spPr bwMode="auto">
          <a:xfrm>
            <a:off x="291153" y="385134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pic>
        <p:nvPicPr>
          <p:cNvPr id="7" name="图片 6" descr="图示&#10;&#10;描述已自动生成">
            <a:extLst>
              <a:ext uri="{FF2B5EF4-FFF2-40B4-BE49-F238E27FC236}">
                <a16:creationId xmlns:a16="http://schemas.microsoft.com/office/drawing/2014/main" id="{25AD0F80-A582-45FD-3A73-7775AB202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8909" y="1468839"/>
            <a:ext cx="5326801" cy="40655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80223" y="5474633"/>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1" y="2431333"/>
            <a:ext cx="6119390" cy="2941575"/>
          </a:xfrm>
          <a:prstGeom prst="rect">
            <a:avLst/>
          </a:prstGeom>
        </p:spPr>
      </p:pic>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803280" y="16325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950801" y="1540953"/>
            <a:ext cx="7235423" cy="302729"/>
          </a:xfrm>
          <a:prstGeom prst="rect">
            <a:avLst/>
          </a:prstGeom>
          <a:noFill/>
        </p:spPr>
        <p:txBody>
          <a:bodyPr wrap="square" rtlCol="0">
            <a:noAutofit/>
          </a:bodyPr>
          <a:lstStyle/>
          <a:p>
            <a:r>
              <a:rPr lang="zh-CN" altLang="en-US" sz="1600" dirty="0">
                <a:latin typeface="+mj-ea"/>
                <a:ea typeface="+mj-ea"/>
              </a:rPr>
              <a:t>地图匹配</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836945" y="622645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1416685" y="3238644"/>
            <a:ext cx="6120130" cy="2989580"/>
          </a:xfrm>
          <a:prstGeom prst="rect">
            <a:avLst/>
          </a:prstGeom>
        </p:spPr>
      </p:pic>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1416685" y="1823237"/>
            <a:ext cx="6120130" cy="1313180"/>
          </a:xfrm>
          <a:prstGeom prst="rect">
            <a:avLst/>
          </a:prstGeom>
        </p:spPr>
      </p:pic>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模型训练</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155856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pic>
        <p:nvPicPr>
          <p:cNvPr id="3" name="图片 2" descr="图表, 折线图&#10;&#10;描述已自动生成">
            <a:extLst>
              <a:ext uri="{FF2B5EF4-FFF2-40B4-BE49-F238E27FC236}">
                <a16:creationId xmlns:a16="http://schemas.microsoft.com/office/drawing/2014/main" id="{2F438E5A-9CFB-36C3-75C2-2DD5D5D3ED4F}"/>
              </a:ext>
            </a:extLst>
          </p:cNvPr>
          <p:cNvPicPr>
            <a:picLocks noChangeAspect="1"/>
          </p:cNvPicPr>
          <p:nvPr/>
        </p:nvPicPr>
        <p:blipFill>
          <a:blip r:embed="rId3"/>
          <a:stretch>
            <a:fillRect/>
          </a:stretch>
        </p:blipFill>
        <p:spPr>
          <a:xfrm>
            <a:off x="142098" y="2385439"/>
            <a:ext cx="4113672" cy="2974340"/>
          </a:xfrm>
          <a:prstGeom prst="rect">
            <a:avLst/>
          </a:prstGeom>
        </p:spPr>
      </p:pic>
      <p:pic>
        <p:nvPicPr>
          <p:cNvPr id="4" name="图片 3">
            <a:extLst>
              <a:ext uri="{FF2B5EF4-FFF2-40B4-BE49-F238E27FC236}">
                <a16:creationId xmlns:a16="http://schemas.microsoft.com/office/drawing/2014/main" id="{B43F7F3B-B9D3-FE67-661D-B4842009E37E}"/>
              </a:ext>
            </a:extLst>
          </p:cNvPr>
          <p:cNvPicPr>
            <a:picLocks noChangeAspect="1"/>
          </p:cNvPicPr>
          <p:nvPr/>
        </p:nvPicPr>
        <p:blipFill>
          <a:blip r:embed="rId4"/>
          <a:stretch>
            <a:fillRect/>
          </a:stretch>
        </p:blipFill>
        <p:spPr>
          <a:xfrm>
            <a:off x="4659630" y="2385439"/>
            <a:ext cx="4084319" cy="2974340"/>
          </a:xfrm>
          <a:prstGeom prst="rect">
            <a:avLst/>
          </a:prstGeom>
        </p:spPr>
      </p:pic>
      <p:sp>
        <p:nvSpPr>
          <p:cNvPr id="5" name="矩形 4">
            <a:extLst>
              <a:ext uri="{FF2B5EF4-FFF2-40B4-BE49-F238E27FC236}">
                <a16:creationId xmlns:a16="http://schemas.microsoft.com/office/drawing/2014/main" id="{E5676C13-66CF-A4BE-7725-E73AB7DE3DF8}"/>
              </a:ext>
            </a:extLst>
          </p:cNvPr>
          <p:cNvSpPr/>
          <p:nvPr/>
        </p:nvSpPr>
        <p:spPr>
          <a:xfrm>
            <a:off x="598197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模型预测</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511935" y="2366924"/>
            <a:ext cx="6120130" cy="2952115"/>
          </a:xfrm>
          <a:prstGeom prst="rect">
            <a:avLst/>
          </a:prstGeom>
        </p:spPr>
      </p:pic>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704398" y="4023425"/>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62000" y="4023425"/>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705350" y="2544763"/>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55650" y="218440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708525" y="2184400"/>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55650" y="535305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708525" y="5353050"/>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62513" y="2695575"/>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52488" y="4271010"/>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62512" y="4324350"/>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65175" y="2548150"/>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19163" y="2695575"/>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9" name="Freeform 115">
            <a:extLst>
              <a:ext uri="{FF2B5EF4-FFF2-40B4-BE49-F238E27FC236}">
                <a16:creationId xmlns:a16="http://schemas.microsoft.com/office/drawing/2014/main" id="{8759BF0B-0B4F-E8D8-90A9-F35DFCAE5563}"/>
              </a:ext>
            </a:extLst>
          </p:cNvPr>
          <p:cNvSpPr/>
          <p:nvPr/>
        </p:nvSpPr>
        <p:spPr bwMode="auto">
          <a:xfrm>
            <a:off x="755650" y="1855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090CAF11-3DA0-355F-E03B-E33B9EACA510}"/>
              </a:ext>
            </a:extLst>
          </p:cNvPr>
          <p:cNvSpPr txBox="1"/>
          <p:nvPr/>
        </p:nvSpPr>
        <p:spPr>
          <a:xfrm>
            <a:off x="903171" y="1764011"/>
            <a:ext cx="7235423" cy="302729"/>
          </a:xfrm>
          <a:prstGeom prst="rect">
            <a:avLst/>
          </a:prstGeom>
          <a:noFill/>
        </p:spPr>
        <p:txBody>
          <a:bodyPr wrap="square" rtlCol="0">
            <a:noAutofit/>
          </a:bodyPr>
          <a:lstStyle/>
          <a:p>
            <a:r>
              <a:rPr lang="zh-CN" altLang="en-US" sz="1600" dirty="0">
                <a:latin typeface="+mj-ea"/>
                <a:ea typeface="+mj-ea"/>
              </a:rPr>
              <a:t>总结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10255" grpId="0"/>
      <p:bldP spid="10256" grpId="0"/>
      <p:bldP spid="10257" grpId="0"/>
      <p:bldP spid="10250" grpId="0"/>
      <p:bldP spid="9"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5" name="Rectangle 33"/>
          <p:cNvSpPr/>
          <p:nvPr/>
        </p:nvSpPr>
        <p:spPr>
          <a:xfrm>
            <a:off x="716683" y="2504248"/>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模型优化：在贝叶斯时空图图卷积神经网络的基础上，可以尝试引入其他先进的图神经网络结构或贝叶斯方法，以提高模型的预测准确性和泛化能力。</a:t>
            </a:r>
          </a:p>
        </p:txBody>
      </p:sp>
      <p:sp>
        <p:nvSpPr>
          <p:cNvPr id="6" name="Freeform 115"/>
          <p:cNvSpPr/>
          <p:nvPr/>
        </p:nvSpPr>
        <p:spPr bwMode="auto">
          <a:xfrm>
            <a:off x="569161" y="262937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p:cNvSpPr/>
          <p:nvPr/>
        </p:nvSpPr>
        <p:spPr>
          <a:xfrm>
            <a:off x="733727" y="3171164"/>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3"/>
          <p:cNvSpPr/>
          <p:nvPr/>
        </p:nvSpPr>
        <p:spPr>
          <a:xfrm>
            <a:off x="733727" y="3357176"/>
            <a:ext cx="7857823"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数据融合：将多源异构数据（如天气、节假日、路况等）融合到模型中，有助于提高行驶时间预测的准确性和稳定性。</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5"/>
          <p:cNvSpPr/>
          <p:nvPr/>
        </p:nvSpPr>
        <p:spPr bwMode="auto">
          <a:xfrm>
            <a:off x="586205" y="34711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8" name="Rectangle 33"/>
          <p:cNvSpPr/>
          <p:nvPr/>
        </p:nvSpPr>
        <p:spPr>
          <a:xfrm>
            <a:off x="733726" y="388302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3"/>
          <p:cNvSpPr/>
          <p:nvPr/>
        </p:nvSpPr>
        <p:spPr>
          <a:xfrm>
            <a:off x="733727" y="3856162"/>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487541" y="1969419"/>
            <a:ext cx="2194112" cy="281354"/>
          </a:xfrm>
          <a:prstGeom prst="rect">
            <a:avLst/>
          </a:prstGeom>
          <a:noFill/>
        </p:spPr>
        <p:txBody>
          <a:bodyPr wrap="square" rtlCol="0">
            <a:noAutofit/>
          </a:body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展望与不足</a:t>
            </a:r>
          </a:p>
        </p:txBody>
      </p:sp>
      <p:sp>
        <p:nvSpPr>
          <p:cNvPr id="12" name="Rectangle 33">
            <a:extLst>
              <a:ext uri="{FF2B5EF4-FFF2-40B4-BE49-F238E27FC236}">
                <a16:creationId xmlns:a16="http://schemas.microsoft.com/office/drawing/2014/main" id="{7C6DD353-9318-12D6-6FC7-A15982CFCDE2}"/>
              </a:ext>
            </a:extLst>
          </p:cNvPr>
          <p:cNvSpPr/>
          <p:nvPr/>
        </p:nvSpPr>
        <p:spPr>
          <a:xfrm>
            <a:off x="733726" y="4150957"/>
            <a:ext cx="7758340"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地图匹配方法改进：对基于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墨卡托的交互式地图匹配方法进行优化，以进一步提高地图匹配准确性和效率。例如，可以考虑引入其他先进的地图匹配算法或结合实时交通信息来改进匹配结果。</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5">
            <a:extLst>
              <a:ext uri="{FF2B5EF4-FFF2-40B4-BE49-F238E27FC236}">
                <a16:creationId xmlns:a16="http://schemas.microsoft.com/office/drawing/2014/main" id="{56B6F959-36BE-B535-A796-1A2E4C580CCE}"/>
              </a:ext>
            </a:extLst>
          </p:cNvPr>
          <p:cNvSpPr/>
          <p:nvPr/>
        </p:nvSpPr>
        <p:spPr bwMode="auto">
          <a:xfrm>
            <a:off x="586205" y="425504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56B46A39-F95F-A549-BE8D-BBBD54B7F4CE}"/>
              </a:ext>
            </a:extLst>
          </p:cNvPr>
          <p:cNvSpPr/>
          <p:nvPr/>
        </p:nvSpPr>
        <p:spPr>
          <a:xfrm>
            <a:off x="716682" y="5242623"/>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实际应用场景拓展：将原型系统应用于更多实际场景，如智慧出行、交通管理和规划等，以验证模型和方法在不同场景下的通用性和可行性。</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reeform 115">
            <a:extLst>
              <a:ext uri="{FF2B5EF4-FFF2-40B4-BE49-F238E27FC236}">
                <a16:creationId xmlns:a16="http://schemas.microsoft.com/office/drawing/2014/main" id="{DAD4870C-85B5-F3C0-4929-8974D19D1C08}"/>
              </a:ext>
            </a:extLst>
          </p:cNvPr>
          <p:cNvSpPr/>
          <p:nvPr/>
        </p:nvSpPr>
        <p:spPr bwMode="auto">
          <a:xfrm>
            <a:off x="569161" y="534671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animBg="1"/>
      <p:bldP spid="12" grpId="0"/>
      <p:bldP spid="14" grpId="0" animBg="1"/>
      <p:bldP spid="4" grpId="0"/>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57200" y="5069013"/>
            <a:ext cx="8229600"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道路上的交通情况通常具有一定的模式性和规律性，比如在上下班高峰期间通常会有交通拥堵，而在非高峰时段，道路交通可能会比较顺畅。历史速度数据可以帮助我们识别这些模式和规律，从而进行更准确的预测。</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244681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获取道路历史速度数据</a:t>
            </a:r>
          </a:p>
        </p:txBody>
      </p:sp>
      <p:pic>
        <p:nvPicPr>
          <p:cNvPr id="7" name="图片 6">
            <a:extLst>
              <a:ext uri="{FF2B5EF4-FFF2-40B4-BE49-F238E27FC236}">
                <a16:creationId xmlns:a16="http://schemas.microsoft.com/office/drawing/2014/main" id="{D310544E-A0E4-AD83-412E-8E51FDDFF880}"/>
              </a:ext>
            </a:extLst>
          </p:cNvPr>
          <p:cNvPicPr>
            <a:picLocks noChangeAspect="1"/>
          </p:cNvPicPr>
          <p:nvPr/>
        </p:nvPicPr>
        <p:blipFill>
          <a:blip r:embed="rId3"/>
          <a:stretch>
            <a:fillRect/>
          </a:stretch>
        </p:blipFill>
        <p:spPr>
          <a:xfrm>
            <a:off x="675658" y="1941919"/>
            <a:ext cx="1157152" cy="1129073"/>
          </a:xfrm>
          <a:prstGeom prst="rect">
            <a:avLst/>
          </a:prstGeom>
        </p:spPr>
      </p:pic>
      <p:pic>
        <p:nvPicPr>
          <p:cNvPr id="9" name="图片 8">
            <a:extLst>
              <a:ext uri="{FF2B5EF4-FFF2-40B4-BE49-F238E27FC236}">
                <a16:creationId xmlns:a16="http://schemas.microsoft.com/office/drawing/2014/main" id="{DB163F81-EE9F-0643-F575-5AD1AF7D4E42}"/>
              </a:ext>
            </a:extLst>
          </p:cNvPr>
          <p:cNvPicPr>
            <a:picLocks noChangeAspect="1"/>
          </p:cNvPicPr>
          <p:nvPr/>
        </p:nvPicPr>
        <p:blipFill>
          <a:blip r:embed="rId4"/>
          <a:stretch>
            <a:fillRect/>
          </a:stretch>
        </p:blipFill>
        <p:spPr>
          <a:xfrm>
            <a:off x="2319403" y="2413584"/>
            <a:ext cx="980389" cy="885813"/>
          </a:xfrm>
          <a:prstGeom prst="rect">
            <a:avLst/>
          </a:prstGeom>
        </p:spPr>
      </p:pic>
      <p:pic>
        <p:nvPicPr>
          <p:cNvPr id="11" name="图片 10">
            <a:extLst>
              <a:ext uri="{FF2B5EF4-FFF2-40B4-BE49-F238E27FC236}">
                <a16:creationId xmlns:a16="http://schemas.microsoft.com/office/drawing/2014/main" id="{B34D72ED-2514-908B-B2B3-F35ADC55AD89}"/>
              </a:ext>
            </a:extLst>
          </p:cNvPr>
          <p:cNvPicPr>
            <a:picLocks noChangeAspect="1"/>
          </p:cNvPicPr>
          <p:nvPr/>
        </p:nvPicPr>
        <p:blipFill>
          <a:blip r:embed="rId5"/>
          <a:stretch>
            <a:fillRect/>
          </a:stretch>
        </p:blipFill>
        <p:spPr>
          <a:xfrm>
            <a:off x="3507551" y="2117683"/>
            <a:ext cx="1388602" cy="875625"/>
          </a:xfrm>
          <a:prstGeom prst="rect">
            <a:avLst/>
          </a:prstGeom>
        </p:spPr>
      </p:pic>
      <p:pic>
        <p:nvPicPr>
          <p:cNvPr id="15" name="图片 14">
            <a:extLst>
              <a:ext uri="{FF2B5EF4-FFF2-40B4-BE49-F238E27FC236}">
                <a16:creationId xmlns:a16="http://schemas.microsoft.com/office/drawing/2014/main" id="{505805D6-AAEC-E0B9-E5B2-DB2E726E62A0}"/>
              </a:ext>
            </a:extLst>
          </p:cNvPr>
          <p:cNvPicPr>
            <a:picLocks noChangeAspect="1"/>
          </p:cNvPicPr>
          <p:nvPr/>
        </p:nvPicPr>
        <p:blipFill>
          <a:blip r:embed="rId6"/>
          <a:stretch>
            <a:fillRect/>
          </a:stretch>
        </p:blipFill>
        <p:spPr>
          <a:xfrm>
            <a:off x="6459958" y="1979248"/>
            <a:ext cx="1189736" cy="1196693"/>
          </a:xfrm>
          <a:prstGeom prst="rect">
            <a:avLst/>
          </a:prstGeom>
        </p:spPr>
      </p:pic>
      <p:sp>
        <p:nvSpPr>
          <p:cNvPr id="59" name="圆角矩形 1">
            <a:extLst>
              <a:ext uri="{FF2B5EF4-FFF2-40B4-BE49-F238E27FC236}">
                <a16:creationId xmlns:a16="http://schemas.microsoft.com/office/drawing/2014/main" id="{625F84BE-3A9A-4B60-A794-2A0FA8401767}"/>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0" name="组合 59">
            <a:extLst>
              <a:ext uri="{FF2B5EF4-FFF2-40B4-BE49-F238E27FC236}">
                <a16:creationId xmlns:a16="http://schemas.microsoft.com/office/drawing/2014/main" id="{F92B5C66-D516-4F61-B994-5795C9BC6F3B}"/>
              </a:ext>
            </a:extLst>
          </p:cNvPr>
          <p:cNvGrpSpPr/>
          <p:nvPr/>
        </p:nvGrpSpPr>
        <p:grpSpPr>
          <a:xfrm>
            <a:off x="476763" y="3175943"/>
            <a:ext cx="1529836" cy="1189673"/>
            <a:chOff x="7731746" y="3279991"/>
            <a:chExt cx="2204525" cy="982749"/>
          </a:xfrm>
        </p:grpSpPr>
        <p:sp>
          <p:nvSpPr>
            <p:cNvPr id="61" name="矩形 60">
              <a:extLst>
                <a:ext uri="{FF2B5EF4-FFF2-40B4-BE49-F238E27FC236}">
                  <a16:creationId xmlns:a16="http://schemas.microsoft.com/office/drawing/2014/main" id="{D4767250-F17D-413B-A092-14C1B7649866}"/>
                </a:ext>
              </a:extLst>
            </p:cNvPr>
            <p:cNvSpPr/>
            <p:nvPr/>
          </p:nvSpPr>
          <p:spPr>
            <a:xfrm>
              <a:off x="7749685" y="3679250"/>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网约车、出租车等服务平台的车辆提供的大量车辆轨迹数据。</a:t>
              </a:r>
            </a:p>
          </p:txBody>
        </p:sp>
        <p:sp>
          <p:nvSpPr>
            <p:cNvPr id="62" name="矩形 61">
              <a:extLst>
                <a:ext uri="{FF2B5EF4-FFF2-40B4-BE49-F238E27FC236}">
                  <a16:creationId xmlns:a16="http://schemas.microsoft.com/office/drawing/2014/main" id="{50F67F46-EC1E-47CA-B104-C4458C60C204}"/>
                </a:ext>
              </a:extLst>
            </p:cNvPr>
            <p:cNvSpPr/>
            <p:nvPr/>
          </p:nvSpPr>
          <p:spPr>
            <a:xfrm>
              <a:off x="7731746" y="3279991"/>
              <a:ext cx="2186586" cy="32357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69" name="圆角矩形 1">
            <a:extLst>
              <a:ext uri="{FF2B5EF4-FFF2-40B4-BE49-F238E27FC236}">
                <a16:creationId xmlns:a16="http://schemas.microsoft.com/office/drawing/2014/main" id="{78074438-ACBF-321B-4FC0-42E5EF7D94C1}"/>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0" name="组合 69">
            <a:extLst>
              <a:ext uri="{FF2B5EF4-FFF2-40B4-BE49-F238E27FC236}">
                <a16:creationId xmlns:a16="http://schemas.microsoft.com/office/drawing/2014/main" id="{B7E0B274-99EF-6F15-3996-56B0F5AB394F}"/>
              </a:ext>
            </a:extLst>
          </p:cNvPr>
          <p:cNvGrpSpPr/>
          <p:nvPr/>
        </p:nvGrpSpPr>
        <p:grpSpPr>
          <a:xfrm>
            <a:off x="3429170" y="3198989"/>
            <a:ext cx="1545364" cy="1146538"/>
            <a:chOff x="7670420" y="3206806"/>
            <a:chExt cx="2256588" cy="1057844"/>
          </a:xfrm>
        </p:grpSpPr>
        <p:sp>
          <p:nvSpPr>
            <p:cNvPr id="71" name="矩形 70">
              <a:extLst>
                <a:ext uri="{FF2B5EF4-FFF2-40B4-BE49-F238E27FC236}">
                  <a16:creationId xmlns:a16="http://schemas.microsoft.com/office/drawing/2014/main" id="{A713EBE2-0AB1-9AFD-CB9C-229C504ACDAA}"/>
                </a:ext>
              </a:extLst>
            </p:cNvPr>
            <p:cNvSpPr/>
            <p:nvPr/>
          </p:nvSpPr>
          <p:spPr>
            <a:xfrm>
              <a:off x="7670420" y="3614364"/>
              <a:ext cx="2256588" cy="65028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地图匹配为每条道路匹配多个对应的</a:t>
              </a:r>
              <a:r>
                <a:rPr lang="en-US" altLang="zh-CN" sz="1100" dirty="0">
                  <a:solidFill>
                    <a:schemeClr val="tx1">
                      <a:lumMod val="75000"/>
                      <a:lumOff val="25000"/>
                    </a:schemeClr>
                  </a:solidFill>
                  <a:cs typeface="+mn-ea"/>
                  <a:sym typeface="+mn-lt"/>
                </a:rPr>
                <a:t>GPS</a:t>
              </a:r>
              <a:r>
                <a:rPr lang="zh-CN" altLang="en-US" sz="1100" dirty="0">
                  <a:solidFill>
                    <a:schemeClr val="tx1">
                      <a:lumMod val="75000"/>
                      <a:lumOff val="25000"/>
                    </a:schemeClr>
                  </a:solidFill>
                  <a:cs typeface="+mn-ea"/>
                  <a:sym typeface="+mn-lt"/>
                </a:rPr>
                <a:t>轨迹。</a:t>
              </a:r>
            </a:p>
          </p:txBody>
        </p:sp>
        <p:sp>
          <p:nvSpPr>
            <p:cNvPr id="72" name="矩形 71">
              <a:extLst>
                <a:ext uri="{FF2B5EF4-FFF2-40B4-BE49-F238E27FC236}">
                  <a16:creationId xmlns:a16="http://schemas.microsoft.com/office/drawing/2014/main" id="{A9D82870-AB61-E844-5CB0-6F67869BB980}"/>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匹配路径</a:t>
              </a:r>
            </a:p>
          </p:txBody>
        </p:sp>
      </p:grpSp>
      <p:sp>
        <p:nvSpPr>
          <p:cNvPr id="74" name="圆角矩形 1">
            <a:extLst>
              <a:ext uri="{FF2B5EF4-FFF2-40B4-BE49-F238E27FC236}">
                <a16:creationId xmlns:a16="http://schemas.microsoft.com/office/drawing/2014/main" id="{72B25565-FC3F-E47E-6709-4B9CDE4A388B}"/>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5" name="组合 74">
            <a:extLst>
              <a:ext uri="{FF2B5EF4-FFF2-40B4-BE49-F238E27FC236}">
                <a16:creationId xmlns:a16="http://schemas.microsoft.com/office/drawing/2014/main" id="{7BCA2609-ABC0-F461-89D8-F6D4B97FB85D}"/>
              </a:ext>
            </a:extLst>
          </p:cNvPr>
          <p:cNvGrpSpPr/>
          <p:nvPr/>
        </p:nvGrpSpPr>
        <p:grpSpPr>
          <a:xfrm>
            <a:off x="6277359" y="3230896"/>
            <a:ext cx="1560100" cy="1312153"/>
            <a:chOff x="7719470" y="3236255"/>
            <a:chExt cx="2364736" cy="1210651"/>
          </a:xfrm>
        </p:grpSpPr>
        <p:sp>
          <p:nvSpPr>
            <p:cNvPr id="76" name="矩形 75">
              <a:extLst>
                <a:ext uri="{FF2B5EF4-FFF2-40B4-BE49-F238E27FC236}">
                  <a16:creationId xmlns:a16="http://schemas.microsoft.com/office/drawing/2014/main" id="{9A75899F-51B1-267B-AC4D-D2B13E6883A7}"/>
                </a:ext>
              </a:extLst>
            </p:cNvPr>
            <p:cNvSpPr/>
            <p:nvPr/>
          </p:nvSpPr>
          <p:spPr>
            <a:xfrm>
              <a:off x="7897620" y="3599970"/>
              <a:ext cx="2186586" cy="84693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将计算的每个道路的历史行驶速度持久化，为</a:t>
              </a:r>
              <a:r>
                <a:rPr lang="en-US" altLang="zh-CN" sz="1100" dirty="0">
                  <a:solidFill>
                    <a:schemeClr val="tx1">
                      <a:lumMod val="75000"/>
                      <a:lumOff val="25000"/>
                    </a:schemeClr>
                  </a:solidFill>
                  <a:cs typeface="+mn-ea"/>
                  <a:sym typeface="+mn-lt"/>
                </a:rPr>
                <a:t>ITS</a:t>
              </a:r>
              <a:r>
                <a:rPr lang="zh-CN" altLang="en-US" sz="1100" dirty="0">
                  <a:solidFill>
                    <a:schemeClr val="tx1">
                      <a:lumMod val="75000"/>
                      <a:lumOff val="25000"/>
                    </a:schemeClr>
                  </a:solidFill>
                  <a:cs typeface="+mn-ea"/>
                  <a:sym typeface="+mn-lt"/>
                </a:rPr>
                <a:t>应用提供基础数据。</a:t>
              </a:r>
            </a:p>
          </p:txBody>
        </p:sp>
        <p:sp>
          <p:nvSpPr>
            <p:cNvPr id="77" name="矩形 76">
              <a:extLst>
                <a:ext uri="{FF2B5EF4-FFF2-40B4-BE49-F238E27FC236}">
                  <a16:creationId xmlns:a16="http://schemas.microsoft.com/office/drawing/2014/main" id="{8297F5F2-B11A-7BA1-417D-27F4004454AB}"/>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78" name="右箭头 86">
            <a:extLst>
              <a:ext uri="{FF2B5EF4-FFF2-40B4-BE49-F238E27FC236}">
                <a16:creationId xmlns:a16="http://schemas.microsoft.com/office/drawing/2014/main" id="{59221D46-6868-172C-DCDF-15B4AF833F32}"/>
              </a:ext>
            </a:extLst>
          </p:cNvPr>
          <p:cNvSpPr/>
          <p:nvPr/>
        </p:nvSpPr>
        <p:spPr>
          <a:xfrm rot="10800000" flipH="1" flipV="1">
            <a:off x="2292378" y="3240018"/>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右箭头 86">
            <a:extLst>
              <a:ext uri="{FF2B5EF4-FFF2-40B4-BE49-F238E27FC236}">
                <a16:creationId xmlns:a16="http://schemas.microsoft.com/office/drawing/2014/main" id="{C95BF083-DB97-2977-683F-F8D5090535E8}"/>
              </a:ext>
            </a:extLst>
          </p:cNvPr>
          <p:cNvSpPr/>
          <p:nvPr/>
        </p:nvSpPr>
        <p:spPr>
          <a:xfrm rot="10800000" flipH="1" flipV="1">
            <a:off x="5182776" y="323623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矩形 79">
            <a:extLst>
              <a:ext uri="{FF2B5EF4-FFF2-40B4-BE49-F238E27FC236}">
                <a16:creationId xmlns:a16="http://schemas.microsoft.com/office/drawing/2014/main" id="{A7D2064F-DE9E-04B1-1479-F2A51A17CC42}"/>
              </a:ext>
            </a:extLst>
          </p:cNvPr>
          <p:cNvSpPr/>
          <p:nvPr/>
        </p:nvSpPr>
        <p:spPr>
          <a:xfrm>
            <a:off x="2287563" y="3656705"/>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地图匹配</a:t>
            </a:r>
          </a:p>
        </p:txBody>
      </p:sp>
      <p:sp>
        <p:nvSpPr>
          <p:cNvPr id="81" name="矩形 80">
            <a:extLst>
              <a:ext uri="{FF2B5EF4-FFF2-40B4-BE49-F238E27FC236}">
                <a16:creationId xmlns:a16="http://schemas.microsoft.com/office/drawing/2014/main" id="{04B90E12-584D-168A-5D5D-6FB77A720926}"/>
              </a:ext>
            </a:extLst>
          </p:cNvPr>
          <p:cNvSpPr/>
          <p:nvPr/>
        </p:nvSpPr>
        <p:spPr>
          <a:xfrm>
            <a:off x="5005103" y="3654423"/>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计算行驶速度</a:t>
            </a:r>
          </a:p>
        </p:txBody>
      </p:sp>
    </p:spTree>
    <p:extLst>
      <p:ext uri="{BB962C8B-B14F-4D97-AF65-F5344CB8AC3E}">
        <p14:creationId xmlns:p14="http://schemas.microsoft.com/office/powerpoint/2010/main" val="2098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98514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道路行驶时间预测</a:t>
            </a:r>
          </a:p>
        </p:txBody>
      </p:sp>
      <p:cxnSp>
        <p:nvCxnSpPr>
          <p:cNvPr id="51" name="直接连接符 50">
            <a:extLst>
              <a:ext uri="{FF2B5EF4-FFF2-40B4-BE49-F238E27FC236}">
                <a16:creationId xmlns:a16="http://schemas.microsoft.com/office/drawing/2014/main" id="{5AEF3157-EAF2-FD8B-214E-026A3626C78E}"/>
              </a:ext>
            </a:extLst>
          </p:cNvPr>
          <p:cNvCxnSpPr>
            <a:stCxn id="56" idx="1"/>
          </p:cNvCxnSpPr>
          <p:nvPr/>
        </p:nvCxnSpPr>
        <p:spPr>
          <a:xfrm flipH="1" flipV="1">
            <a:off x="1908919" y="2192340"/>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8BEF62F-BAAA-CE1F-D456-93AF97945F47}"/>
              </a:ext>
            </a:extLst>
          </p:cNvPr>
          <p:cNvCxnSpPr/>
          <p:nvPr/>
        </p:nvCxnSpPr>
        <p:spPr>
          <a:xfrm>
            <a:off x="1901992" y="2192340"/>
            <a:ext cx="0" cy="19847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EA5E225-7197-C3EA-0B31-A43A2303EEB4}"/>
              </a:ext>
            </a:extLst>
          </p:cNvPr>
          <p:cNvCxnSpPr/>
          <p:nvPr/>
        </p:nvCxnSpPr>
        <p:spPr>
          <a:xfrm flipH="1" flipV="1">
            <a:off x="1887613" y="4177073"/>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6FE1216-F381-214F-5B6A-477C555F6DD8}"/>
              </a:ext>
            </a:extLst>
          </p:cNvPr>
          <p:cNvCxnSpPr/>
          <p:nvPr/>
        </p:nvCxnSpPr>
        <p:spPr>
          <a:xfrm flipH="1">
            <a:off x="1624160" y="3181477"/>
            <a:ext cx="613063"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Freeform 2">
            <a:extLst>
              <a:ext uri="{FF2B5EF4-FFF2-40B4-BE49-F238E27FC236}">
                <a16:creationId xmlns:a16="http://schemas.microsoft.com/office/drawing/2014/main" id="{93FA91E5-B704-3413-941D-B77D535EE4E5}"/>
              </a:ext>
            </a:extLst>
          </p:cNvPr>
          <p:cNvSpPr/>
          <p:nvPr/>
        </p:nvSpPr>
        <p:spPr>
          <a:xfrm>
            <a:off x="471911" y="2541350"/>
            <a:ext cx="1195940" cy="118983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dirty="0">
              <a:solidFill>
                <a:schemeClr val="bg1"/>
              </a:solidFill>
            </a:endParaRPr>
          </a:p>
        </p:txBody>
      </p:sp>
      <p:sp>
        <p:nvSpPr>
          <p:cNvPr id="56" name="Rounded Rectangle 3">
            <a:extLst>
              <a:ext uri="{FF2B5EF4-FFF2-40B4-BE49-F238E27FC236}">
                <a16:creationId xmlns:a16="http://schemas.microsoft.com/office/drawing/2014/main" id="{10C838FA-A639-E572-4767-60D37E23C00E}"/>
              </a:ext>
            </a:extLst>
          </p:cNvPr>
          <p:cNvSpPr/>
          <p:nvPr/>
        </p:nvSpPr>
        <p:spPr>
          <a:xfrm>
            <a:off x="2147174" y="2047977"/>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7" name="Rounded Rectangle 4">
            <a:extLst>
              <a:ext uri="{FF2B5EF4-FFF2-40B4-BE49-F238E27FC236}">
                <a16:creationId xmlns:a16="http://schemas.microsoft.com/office/drawing/2014/main" id="{8DE005AB-90E0-E43A-97F0-41BFC571D50E}"/>
              </a:ext>
            </a:extLst>
          </p:cNvPr>
          <p:cNvSpPr/>
          <p:nvPr/>
        </p:nvSpPr>
        <p:spPr>
          <a:xfrm>
            <a:off x="2149011" y="3000205"/>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8" name="Rounded Rectangle 5">
            <a:extLst>
              <a:ext uri="{FF2B5EF4-FFF2-40B4-BE49-F238E27FC236}">
                <a16:creationId xmlns:a16="http://schemas.microsoft.com/office/drawing/2014/main" id="{D37267AB-EAD9-3185-F150-47B3794679DE}"/>
              </a:ext>
            </a:extLst>
          </p:cNvPr>
          <p:cNvSpPr/>
          <p:nvPr/>
        </p:nvSpPr>
        <p:spPr>
          <a:xfrm>
            <a:off x="2149011" y="3999720"/>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9" name="文本框 45">
            <a:extLst>
              <a:ext uri="{FF2B5EF4-FFF2-40B4-BE49-F238E27FC236}">
                <a16:creationId xmlns:a16="http://schemas.microsoft.com/office/drawing/2014/main" id="{D1E81B81-D41B-8927-E5DA-5B180904C324}"/>
              </a:ext>
            </a:extLst>
          </p:cNvPr>
          <p:cNvSpPr txBox="1"/>
          <p:nvPr/>
        </p:nvSpPr>
        <p:spPr>
          <a:xfrm>
            <a:off x="568076" y="2800603"/>
            <a:ext cx="1003609" cy="761747"/>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chemeClr val="bg1"/>
                </a:solidFill>
                <a:latin typeface="微软雅黑" panose="020B0503020204020204" pitchFamily="34" charset="-122"/>
                <a:ea typeface="微软雅黑" panose="020B0503020204020204" pitchFamily="34" charset="-122"/>
              </a:rPr>
              <a:t>贝叶斯时空图变分自编码器</a:t>
            </a:r>
          </a:p>
        </p:txBody>
      </p:sp>
      <p:sp>
        <p:nvSpPr>
          <p:cNvPr id="60" name="文本框 46">
            <a:extLst>
              <a:ext uri="{FF2B5EF4-FFF2-40B4-BE49-F238E27FC236}">
                <a16:creationId xmlns:a16="http://schemas.microsoft.com/office/drawing/2014/main" id="{14199026-35A3-ED12-DD02-C926AD1C3518}"/>
              </a:ext>
            </a:extLst>
          </p:cNvPr>
          <p:cNvSpPr txBox="1"/>
          <p:nvPr/>
        </p:nvSpPr>
        <p:spPr>
          <a:xfrm>
            <a:off x="2415756" y="2047977"/>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贝叶斯方法</a:t>
            </a:r>
          </a:p>
        </p:txBody>
      </p:sp>
      <p:sp>
        <p:nvSpPr>
          <p:cNvPr id="61" name="3">
            <a:extLst>
              <a:ext uri="{FF2B5EF4-FFF2-40B4-BE49-F238E27FC236}">
                <a16:creationId xmlns:a16="http://schemas.microsoft.com/office/drawing/2014/main" id="{23B1022A-4F1D-1B62-5F70-8FB3ECF9EF5C}"/>
              </a:ext>
            </a:extLst>
          </p:cNvPr>
          <p:cNvSpPr>
            <a:spLocks noChangeArrowheads="1"/>
          </p:cNvSpPr>
          <p:nvPr/>
        </p:nvSpPr>
        <p:spPr bwMode="auto">
          <a:xfrm>
            <a:off x="3832860" y="1864465"/>
            <a:ext cx="4168138" cy="6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贝叶斯方法可以很好的处理不确定性和噪声数据，这是在预测道路行驶时间中尤为重要。此外，贝叶斯方法也可以避免过拟合，提高模型的泛化能力。</a:t>
            </a:r>
          </a:p>
        </p:txBody>
      </p:sp>
      <p:sp>
        <p:nvSpPr>
          <p:cNvPr id="62" name="文本框 48">
            <a:extLst>
              <a:ext uri="{FF2B5EF4-FFF2-40B4-BE49-F238E27FC236}">
                <a16:creationId xmlns:a16="http://schemas.microsoft.com/office/drawing/2014/main" id="{5C628D2C-EC00-611C-3114-16A3CB030E14}"/>
              </a:ext>
            </a:extLst>
          </p:cNvPr>
          <p:cNvSpPr txBox="1"/>
          <p:nvPr/>
        </p:nvSpPr>
        <p:spPr>
          <a:xfrm>
            <a:off x="2432491" y="3004080"/>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时空图模型</a:t>
            </a:r>
          </a:p>
        </p:txBody>
      </p:sp>
      <p:sp>
        <p:nvSpPr>
          <p:cNvPr id="63" name="3">
            <a:extLst>
              <a:ext uri="{FF2B5EF4-FFF2-40B4-BE49-F238E27FC236}">
                <a16:creationId xmlns:a16="http://schemas.microsoft.com/office/drawing/2014/main" id="{3325D759-C8B0-707D-672E-90E2ED60BFE6}"/>
              </a:ext>
            </a:extLst>
          </p:cNvPr>
          <p:cNvSpPr>
            <a:spLocks noChangeArrowheads="1"/>
          </p:cNvSpPr>
          <p:nvPr/>
        </p:nvSpPr>
        <p:spPr bwMode="auto">
          <a:xfrm>
            <a:off x="3832859" y="2651501"/>
            <a:ext cx="4198617" cy="8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时空图能够综合考虑道路网络的空间布局和时间变化，将道路和时间维度结合起来，提供更全面的交通信息。它可以捕捉交通拥堵、路段行驶速度、道路状况等时空变化的特征，帮助准确预测行驶时间。</a:t>
            </a:r>
          </a:p>
        </p:txBody>
      </p:sp>
      <p:sp>
        <p:nvSpPr>
          <p:cNvPr id="64" name="文本框 50">
            <a:extLst>
              <a:ext uri="{FF2B5EF4-FFF2-40B4-BE49-F238E27FC236}">
                <a16:creationId xmlns:a16="http://schemas.microsoft.com/office/drawing/2014/main" id="{2BC582F6-BCA3-DC9D-247E-071E18DB7D42}"/>
              </a:ext>
            </a:extLst>
          </p:cNvPr>
          <p:cNvSpPr txBox="1"/>
          <p:nvPr/>
        </p:nvSpPr>
        <p:spPr>
          <a:xfrm>
            <a:off x="2324065" y="3999720"/>
            <a:ext cx="1240673"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变分自编码器</a:t>
            </a:r>
          </a:p>
        </p:txBody>
      </p:sp>
      <p:sp>
        <p:nvSpPr>
          <p:cNvPr id="65" name="3">
            <a:extLst>
              <a:ext uri="{FF2B5EF4-FFF2-40B4-BE49-F238E27FC236}">
                <a16:creationId xmlns:a16="http://schemas.microsoft.com/office/drawing/2014/main" id="{D36A5B4A-B4B0-8DA4-ABF2-0B1FA170EE18}"/>
              </a:ext>
            </a:extLst>
          </p:cNvPr>
          <p:cNvSpPr>
            <a:spLocks noChangeArrowheads="1"/>
          </p:cNvSpPr>
          <p:nvPr/>
        </p:nvSpPr>
        <p:spPr bwMode="auto">
          <a:xfrm>
            <a:off x="3863338" y="3686163"/>
            <a:ext cx="4168138" cy="86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是一种生成性深度学习模型，它可以通过学习数据的隐含分布来生成新的数据。在道路行驶时间预测中，我们可以通过</a:t>
            </a: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学习到道路行驶速度数据的隐含分布，然后基于这个分布来生成预测结果。</a:t>
            </a:r>
            <a:endParaRPr lang="en-US" altLang="zh-CN" sz="1200" dirty="0">
              <a:solidFill>
                <a:srgbClr val="404040"/>
              </a:solidFill>
              <a:sym typeface="Arial" panose="020B0604020202020204" pitchFamily="34" charset="0"/>
            </a:endParaRPr>
          </a:p>
        </p:txBody>
      </p:sp>
      <p:cxnSp>
        <p:nvCxnSpPr>
          <p:cNvPr id="66" name="直接连接符 65">
            <a:extLst>
              <a:ext uri="{FF2B5EF4-FFF2-40B4-BE49-F238E27FC236}">
                <a16:creationId xmlns:a16="http://schemas.microsoft.com/office/drawing/2014/main" id="{A2CEAE6A-7CFF-07ED-4484-03BD463DC03B}"/>
              </a:ext>
            </a:extLst>
          </p:cNvPr>
          <p:cNvCxnSpPr/>
          <p:nvPr/>
        </p:nvCxnSpPr>
        <p:spPr>
          <a:xfrm flipV="1">
            <a:off x="978634" y="5838819"/>
            <a:ext cx="6720451" cy="346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848B2F8-8642-785E-A9EC-2A1086B442BB}"/>
              </a:ext>
            </a:extLst>
          </p:cNvPr>
          <p:cNvSpPr txBox="1"/>
          <p:nvPr/>
        </p:nvSpPr>
        <p:spPr>
          <a:xfrm>
            <a:off x="941069" y="4940762"/>
            <a:ext cx="6758015"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Tree>
    <p:extLst>
      <p:ext uri="{BB962C8B-B14F-4D97-AF65-F5344CB8AC3E}">
        <p14:creationId xmlns:p14="http://schemas.microsoft.com/office/powerpoint/2010/main" val="419541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1.3 </a:t>
            </a:r>
            <a:r>
              <a:rPr lang="zh-CN" altLang="en-US" dirty="0">
                <a:sym typeface="微软雅黑" panose="020B0503020204020204" pitchFamily="34" charset="-122"/>
              </a:rPr>
              <a:t>主要工作</a:t>
            </a:r>
          </a:p>
        </p:txBody>
      </p:sp>
      <p:sp>
        <p:nvSpPr>
          <p:cNvPr id="5" name="箭头: 环形 4">
            <a:extLst>
              <a:ext uri="{FF2B5EF4-FFF2-40B4-BE49-F238E27FC236}">
                <a16:creationId xmlns:a16="http://schemas.microsoft.com/office/drawing/2014/main" id="{DAB91C53-BD7C-430E-9E1C-9C36074C22DF}"/>
              </a:ext>
            </a:extLst>
          </p:cNvPr>
          <p:cNvSpPr/>
          <p:nvPr/>
        </p:nvSpPr>
        <p:spPr>
          <a:xfrm>
            <a:off x="3709506" y="1423217"/>
            <a:ext cx="1681470" cy="1681726"/>
          </a:xfrm>
          <a:prstGeom prst="circularArrow">
            <a:avLst>
              <a:gd name="adj1" fmla="val 10980"/>
              <a:gd name="adj2" fmla="val 1142322"/>
              <a:gd name="adj3" fmla="val 4500000"/>
              <a:gd name="adj4" fmla="val 108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7" name="形状 6">
            <a:extLst>
              <a:ext uri="{FF2B5EF4-FFF2-40B4-BE49-F238E27FC236}">
                <a16:creationId xmlns:a16="http://schemas.microsoft.com/office/drawing/2014/main" id="{13C3CDE8-4FB9-4639-8925-D7A8E96F69EC}"/>
              </a:ext>
            </a:extLst>
          </p:cNvPr>
          <p:cNvSpPr/>
          <p:nvPr/>
        </p:nvSpPr>
        <p:spPr>
          <a:xfrm>
            <a:off x="3242484" y="2389493"/>
            <a:ext cx="1681470" cy="1681726"/>
          </a:xfrm>
          <a:prstGeom prst="leftCircularArrow">
            <a:avLst>
              <a:gd name="adj1" fmla="val 10980"/>
              <a:gd name="adj2" fmla="val 1142322"/>
              <a:gd name="adj3" fmla="val 6300000"/>
              <a:gd name="adj4" fmla="val 189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空心弧 7">
            <a:extLst>
              <a:ext uri="{FF2B5EF4-FFF2-40B4-BE49-F238E27FC236}">
                <a16:creationId xmlns:a16="http://schemas.microsoft.com/office/drawing/2014/main" id="{F6303B66-F2D0-400A-9F71-04F89C072F0A}"/>
              </a:ext>
            </a:extLst>
          </p:cNvPr>
          <p:cNvSpPr/>
          <p:nvPr/>
        </p:nvSpPr>
        <p:spPr>
          <a:xfrm>
            <a:off x="3829183" y="3471401"/>
            <a:ext cx="1444643" cy="1445222"/>
          </a:xfrm>
          <a:prstGeom prst="blockArc">
            <a:avLst>
              <a:gd name="adj1" fmla="val 13500000"/>
              <a:gd name="adj2" fmla="val 10800000"/>
              <a:gd name="adj3" fmla="val 1274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9" name="矩形 8">
            <a:extLst>
              <a:ext uri="{FF2B5EF4-FFF2-40B4-BE49-F238E27FC236}">
                <a16:creationId xmlns:a16="http://schemas.microsoft.com/office/drawing/2014/main" id="{A1F4B579-83D3-4EB4-89EB-C55C2F450419}"/>
              </a:ext>
            </a:extLst>
          </p:cNvPr>
          <p:cNvSpPr/>
          <p:nvPr/>
        </p:nvSpPr>
        <p:spPr bwMode="auto">
          <a:xfrm>
            <a:off x="5390975" y="1651572"/>
            <a:ext cx="2646878"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基于交互式的地图匹配方法</a:t>
            </a:r>
          </a:p>
        </p:txBody>
      </p:sp>
      <p:sp>
        <p:nvSpPr>
          <p:cNvPr id="10" name="矩形 9">
            <a:extLst>
              <a:ext uri="{FF2B5EF4-FFF2-40B4-BE49-F238E27FC236}">
                <a16:creationId xmlns:a16="http://schemas.microsoft.com/office/drawing/2014/main" id="{3C388FEC-72FE-47B8-806E-2988C3724DAC}"/>
              </a:ext>
            </a:extLst>
          </p:cNvPr>
          <p:cNvSpPr/>
          <p:nvPr/>
        </p:nvSpPr>
        <p:spPr>
          <a:xfrm>
            <a:off x="5390977" y="1948254"/>
            <a:ext cx="2804333" cy="14414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针对上述问题以及现有的地图匹配方法，提出一种基于交互式投票的地图匹配方法，解决了</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轨迹与路网的匹配准确率与效率的问题，并基于匹配的结果计算出每条道路的历史形式速度数据。</a:t>
            </a:r>
          </a:p>
        </p:txBody>
      </p:sp>
      <p:cxnSp>
        <p:nvCxnSpPr>
          <p:cNvPr id="11" name="直接连接符 10">
            <a:extLst>
              <a:ext uri="{FF2B5EF4-FFF2-40B4-BE49-F238E27FC236}">
                <a16:creationId xmlns:a16="http://schemas.microsoft.com/office/drawing/2014/main" id="{8ACBB725-9FB1-4D2F-A7E5-073E3AA81393}"/>
              </a:ext>
            </a:extLst>
          </p:cNvPr>
          <p:cNvCxnSpPr/>
          <p:nvPr/>
        </p:nvCxnSpPr>
        <p:spPr>
          <a:xfrm>
            <a:off x="5496204" y="1990126"/>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6CA8733-7C5D-418F-B420-522E98B8EB3B}"/>
              </a:ext>
            </a:extLst>
          </p:cNvPr>
          <p:cNvSpPr/>
          <p:nvPr/>
        </p:nvSpPr>
        <p:spPr bwMode="auto">
          <a:xfrm>
            <a:off x="5390974" y="3656029"/>
            <a:ext cx="2236510"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原型系统的设计与实现</a:t>
            </a:r>
          </a:p>
        </p:txBody>
      </p:sp>
      <p:sp>
        <p:nvSpPr>
          <p:cNvPr id="13" name="矩形 12">
            <a:extLst>
              <a:ext uri="{FF2B5EF4-FFF2-40B4-BE49-F238E27FC236}">
                <a16:creationId xmlns:a16="http://schemas.microsoft.com/office/drawing/2014/main" id="{BAEDC2D0-FBA3-4104-9E9E-4226F986850F}"/>
              </a:ext>
            </a:extLst>
          </p:cNvPr>
          <p:cNvSpPr/>
          <p:nvPr/>
        </p:nvSpPr>
        <p:spPr>
          <a:xfrm>
            <a:off x="5390975" y="3952711"/>
            <a:ext cx="2804335"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本文将提出的基于交互式投票的地图匹配方法与基于贝叶斯时空图变分自编码器的道路行驶时间预测模型应用到实际环境中，设计并实现了道路行驶时间预测系统，该系统包含了地图匹配和道路行驶时间预测两个主要的部分。</a:t>
            </a:r>
          </a:p>
        </p:txBody>
      </p:sp>
      <p:cxnSp>
        <p:nvCxnSpPr>
          <p:cNvPr id="14" name="直接连接符 13">
            <a:extLst>
              <a:ext uri="{FF2B5EF4-FFF2-40B4-BE49-F238E27FC236}">
                <a16:creationId xmlns:a16="http://schemas.microsoft.com/office/drawing/2014/main" id="{FE9D37E5-E6A2-4772-8AA6-EF848E1C7F49}"/>
              </a:ext>
            </a:extLst>
          </p:cNvPr>
          <p:cNvCxnSpPr/>
          <p:nvPr/>
        </p:nvCxnSpPr>
        <p:spPr>
          <a:xfrm>
            <a:off x="5496203" y="3994583"/>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2872D06-6E80-48C7-8252-0A85A8159882}"/>
              </a:ext>
            </a:extLst>
          </p:cNvPr>
          <p:cNvSpPr/>
          <p:nvPr/>
        </p:nvSpPr>
        <p:spPr bwMode="auto">
          <a:xfrm>
            <a:off x="302387" y="2455729"/>
            <a:ext cx="3057247"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基于贝叶斯时空图变分自编码器</a:t>
            </a:r>
            <a:endPar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的道路行驶时间预测模型</a:t>
            </a:r>
          </a:p>
        </p:txBody>
      </p:sp>
      <p:sp>
        <p:nvSpPr>
          <p:cNvPr id="16" name="矩形 15">
            <a:extLst>
              <a:ext uri="{FF2B5EF4-FFF2-40B4-BE49-F238E27FC236}">
                <a16:creationId xmlns:a16="http://schemas.microsoft.com/office/drawing/2014/main" id="{6C7037DA-09F3-4CA8-85B0-27157C46E5E6}"/>
              </a:ext>
            </a:extLst>
          </p:cNvPr>
          <p:cNvSpPr/>
          <p:nvPr/>
        </p:nvSpPr>
        <p:spPr>
          <a:xfrm>
            <a:off x="361950" y="3040504"/>
            <a:ext cx="2899407" cy="1995483"/>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pPr>
            <a:r>
              <a:rPr lang="zh-CN" altLang="en-US" sz="1200" dirty="0">
                <a:solidFill>
                  <a:schemeClr val="tx1">
                    <a:lumMod val="85000"/>
                    <a:lumOff val="15000"/>
                  </a:schemeClr>
                </a:solidFill>
              </a:rPr>
              <a:t>在获取道路历史行驶速度数据的基础后，提出一种基于贝叶斯时空图变分自编码器的道路行驶时间预测模型，该模型结合了贝叶斯理论、图模型与变分自编码器，能够充分利用道路历史速度数据，预测未来道路行驶时间，从而提高交通效率和出行体验。</a:t>
            </a:r>
          </a:p>
        </p:txBody>
      </p:sp>
      <p:cxnSp>
        <p:nvCxnSpPr>
          <p:cNvPr id="17" name="直接连接符 16">
            <a:extLst>
              <a:ext uri="{FF2B5EF4-FFF2-40B4-BE49-F238E27FC236}">
                <a16:creationId xmlns:a16="http://schemas.microsoft.com/office/drawing/2014/main" id="{1F92B94B-342A-4D68-B1D2-ECDDA16B6B40}"/>
              </a:ext>
            </a:extLst>
          </p:cNvPr>
          <p:cNvCxnSpPr/>
          <p:nvPr/>
        </p:nvCxnSpPr>
        <p:spPr>
          <a:xfrm>
            <a:off x="3060151" y="3018008"/>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AutoShape 59">
            <a:extLst>
              <a:ext uri="{FF2B5EF4-FFF2-40B4-BE49-F238E27FC236}">
                <a16:creationId xmlns:a16="http://schemas.microsoft.com/office/drawing/2014/main" id="{133B3B37-798B-4ED1-99C9-33DB2C5F3E14}"/>
              </a:ext>
            </a:extLst>
          </p:cNvPr>
          <p:cNvSpPr>
            <a:spLocks/>
          </p:cNvSpPr>
          <p:nvPr/>
        </p:nvSpPr>
        <p:spPr bwMode="auto">
          <a:xfrm>
            <a:off x="4262763" y="3955126"/>
            <a:ext cx="484686" cy="4825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2">
            <a:extLst>
              <a:ext uri="{FF2B5EF4-FFF2-40B4-BE49-F238E27FC236}">
                <a16:creationId xmlns:a16="http://schemas.microsoft.com/office/drawing/2014/main" id="{79C976E0-1F7F-4567-853A-FD52A07FE003}"/>
              </a:ext>
            </a:extLst>
          </p:cNvPr>
          <p:cNvSpPr>
            <a:spLocks/>
          </p:cNvSpPr>
          <p:nvPr/>
        </p:nvSpPr>
        <p:spPr bwMode="auto">
          <a:xfrm>
            <a:off x="3778076" y="2968144"/>
            <a:ext cx="484687" cy="48255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0" name="组合 19">
            <a:extLst>
              <a:ext uri="{FF2B5EF4-FFF2-40B4-BE49-F238E27FC236}">
                <a16:creationId xmlns:a16="http://schemas.microsoft.com/office/drawing/2014/main" id="{0DA5727A-D91D-47D8-8F97-F592EF6CA8FF}"/>
              </a:ext>
            </a:extLst>
          </p:cNvPr>
          <p:cNvGrpSpPr/>
          <p:nvPr/>
        </p:nvGrpSpPr>
        <p:grpSpPr>
          <a:xfrm>
            <a:off x="4384261" y="1952421"/>
            <a:ext cx="331960" cy="483901"/>
            <a:chOff x="2528974" y="2863357"/>
            <a:chExt cx="246811" cy="359779"/>
          </a:xfrm>
          <a:solidFill>
            <a:srgbClr val="036EB8"/>
          </a:solidFill>
        </p:grpSpPr>
        <p:sp>
          <p:nvSpPr>
            <p:cNvPr id="21" name="AutoShape 113">
              <a:extLst>
                <a:ext uri="{FF2B5EF4-FFF2-40B4-BE49-F238E27FC236}">
                  <a16:creationId xmlns:a16="http://schemas.microsoft.com/office/drawing/2014/main" id="{9A486254-7AFA-46BA-8705-C2885B208DF9}"/>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14">
              <a:extLst>
                <a:ext uri="{FF2B5EF4-FFF2-40B4-BE49-F238E27FC236}">
                  <a16:creationId xmlns:a16="http://schemas.microsoft.com/office/drawing/2014/main" id="{41BE0A3B-8582-4B2E-8D84-9F4DBC510E94}"/>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extLst>
      <p:ext uri="{BB962C8B-B14F-4D97-AF65-F5344CB8AC3E}">
        <p14:creationId xmlns:p14="http://schemas.microsoft.com/office/powerpoint/2010/main" val="191134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3">
            <a:extLst>
              <a:ext uri="{FF2B5EF4-FFF2-40B4-BE49-F238E27FC236}">
                <a16:creationId xmlns:a16="http://schemas.microsoft.com/office/drawing/2014/main" id="{826BFD87-B404-47DE-99B7-372E01CBEF09}"/>
              </a:ext>
            </a:extLst>
          </p:cNvPr>
          <p:cNvSpPr/>
          <p:nvPr/>
        </p:nvSpPr>
        <p:spPr>
          <a:xfrm>
            <a:off x="919139" y="4938768"/>
            <a:ext cx="7437683" cy="129535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上图展示了基于交互式投票的地图匹配方法的整体流程，包括数据预处理、候选点搜索、位置上下文分析、相互影响建模以及交互式投票五部分。该方法利用三维</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kd</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树、墨卡托投影等技术，通过侯选边投票将这些轨迹点精确地匹配到城市道路网上。</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 name="对象 6">
            <a:extLst>
              <a:ext uri="{FF2B5EF4-FFF2-40B4-BE49-F238E27FC236}">
                <a16:creationId xmlns:a16="http://schemas.microsoft.com/office/drawing/2014/main" id="{32250F85-E946-33F0-06B7-4D58B3938AF7}"/>
              </a:ext>
            </a:extLst>
          </p:cNvPr>
          <p:cNvGraphicFramePr>
            <a:graphicFrameLocks noChangeAspect="1"/>
          </p:cNvGraphicFramePr>
          <p:nvPr>
            <p:extLst>
              <p:ext uri="{D42A27DB-BD31-4B8C-83A1-F6EECF244321}">
                <p14:modId xmlns:p14="http://schemas.microsoft.com/office/powerpoint/2010/main" val="1247987026"/>
              </p:ext>
            </p:extLst>
          </p:nvPr>
        </p:nvGraphicFramePr>
        <p:xfrm>
          <a:off x="1358622" y="991975"/>
          <a:ext cx="6111875" cy="3712637"/>
        </p:xfrm>
        <a:graphic>
          <a:graphicData uri="http://schemas.openxmlformats.org/presentationml/2006/ole">
            <mc:AlternateContent xmlns:mc="http://schemas.openxmlformats.org/markup-compatibility/2006">
              <mc:Choice xmlns:v="urn:schemas-microsoft-com:vml" Requires="v">
                <p:oleObj name="Visio" r:id="rId3" imgW="14409253" imgH="9898427" progId="Visio.Drawing.15">
                  <p:embed/>
                </p:oleObj>
              </mc:Choice>
              <mc:Fallback>
                <p:oleObj name="Visio" r:id="rId3" imgW="14409253" imgH="9898427" progId="Visio.Drawing.15">
                  <p:embed/>
                  <p:pic>
                    <p:nvPicPr>
                      <p:cNvPr id="4" name="对象 3">
                        <a:extLst>
                          <a:ext uri="{FF2B5EF4-FFF2-40B4-BE49-F238E27FC236}">
                            <a16:creationId xmlns:a16="http://schemas.microsoft.com/office/drawing/2014/main" id="{BD34CAF5-EB26-CF06-D525-53625FEE9925}"/>
                          </a:ext>
                        </a:extLst>
                      </p:cNvPr>
                      <p:cNvPicPr>
                        <a:picLocks noChangeAspect="1" noChangeArrowheads="1"/>
                      </p:cNvPicPr>
                      <p:nvPr/>
                    </p:nvPicPr>
                    <p:blipFill>
                      <a:blip r:embed="rId4"/>
                      <a:srcRect/>
                      <a:stretch>
                        <a:fillRect/>
                      </a:stretch>
                    </p:blipFill>
                    <p:spPr bwMode="auto">
                      <a:xfrm>
                        <a:off x="1358622" y="991975"/>
                        <a:ext cx="6111875" cy="3712637"/>
                      </a:xfrm>
                      <a:prstGeom prst="rect">
                        <a:avLst/>
                      </a:prstGeom>
                      <a:noFill/>
                    </p:spPr>
                  </p:pic>
                </p:oleObj>
              </mc:Fallback>
            </mc:AlternateContent>
          </a:graphicData>
        </a:graphic>
      </p:graphicFrame>
      <p:sp>
        <p:nvSpPr>
          <p:cNvPr id="9" name="Rectangle 33">
            <a:extLst>
              <a:ext uri="{FF2B5EF4-FFF2-40B4-BE49-F238E27FC236}">
                <a16:creationId xmlns:a16="http://schemas.microsoft.com/office/drawing/2014/main" id="{435EC785-7816-D956-B6A1-CD62D3CE7160}"/>
              </a:ext>
            </a:extLst>
          </p:cNvPr>
          <p:cNvSpPr/>
          <p:nvPr/>
        </p:nvSpPr>
        <p:spPr>
          <a:xfrm>
            <a:off x="2930314" y="470461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10" name="Freeform 115">
            <a:extLst>
              <a:ext uri="{FF2B5EF4-FFF2-40B4-BE49-F238E27FC236}">
                <a16:creationId xmlns:a16="http://schemas.microsoft.com/office/drawing/2014/main" id="{C9EFAE6A-50E4-2AEA-802F-BB3022AECDB4}"/>
              </a:ext>
            </a:extLst>
          </p:cNvPr>
          <p:cNvSpPr/>
          <p:nvPr/>
        </p:nvSpPr>
        <p:spPr bwMode="auto">
          <a:xfrm>
            <a:off x="787178" y="504524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弧形 2">
            <a:extLst>
              <a:ext uri="{FF2B5EF4-FFF2-40B4-BE49-F238E27FC236}">
                <a16:creationId xmlns:a16="http://schemas.microsoft.com/office/drawing/2014/main" id="{406BC0FB-CF4B-850F-7406-D03BD9ED2FA7}"/>
              </a:ext>
            </a:extLst>
          </p:cNvPr>
          <p:cNvSpPr/>
          <p:nvPr/>
        </p:nvSpPr>
        <p:spPr>
          <a:xfrm rot="8100000">
            <a:off x="143613" y="123753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4" name="椭圆 3">
            <a:extLst>
              <a:ext uri="{FF2B5EF4-FFF2-40B4-BE49-F238E27FC236}">
                <a16:creationId xmlns:a16="http://schemas.microsoft.com/office/drawing/2014/main" id="{00CDBBF2-C241-9934-666B-5988A202F8DE}"/>
              </a:ext>
            </a:extLst>
          </p:cNvPr>
          <p:cNvSpPr/>
          <p:nvPr/>
        </p:nvSpPr>
        <p:spPr>
          <a:xfrm>
            <a:off x="346753" y="15190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cxnSp>
        <p:nvCxnSpPr>
          <p:cNvPr id="11" name="直接箭头连接符 10">
            <a:extLst>
              <a:ext uri="{FF2B5EF4-FFF2-40B4-BE49-F238E27FC236}">
                <a16:creationId xmlns:a16="http://schemas.microsoft.com/office/drawing/2014/main" id="{1D7ED895-6C9A-C1C1-991A-63DA0611E934}"/>
              </a:ext>
            </a:extLst>
          </p:cNvPr>
          <p:cNvCxnSpPr>
            <a:cxnSpLocks/>
          </p:cNvCxnSpPr>
          <p:nvPr/>
        </p:nvCxnSpPr>
        <p:spPr>
          <a:xfrm>
            <a:off x="1488980" y="2586072"/>
            <a:ext cx="747490" cy="125512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id="{F2ECE823-00E5-CF50-5C40-1E0992840F5A}"/>
              </a:ext>
            </a:extLst>
          </p:cNvPr>
          <p:cNvSpPr/>
          <p:nvPr/>
        </p:nvSpPr>
        <p:spPr>
          <a:xfrm rot="8100000">
            <a:off x="3584024" y="110596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13" name="椭圆 12">
            <a:extLst>
              <a:ext uri="{FF2B5EF4-FFF2-40B4-BE49-F238E27FC236}">
                <a16:creationId xmlns:a16="http://schemas.microsoft.com/office/drawing/2014/main" id="{11D9C346-8A78-0B94-4BC9-DCCEDC5B2D4D}"/>
              </a:ext>
            </a:extLst>
          </p:cNvPr>
          <p:cNvSpPr/>
          <p:nvPr/>
        </p:nvSpPr>
        <p:spPr>
          <a:xfrm>
            <a:off x="3787165" y="136986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14" name="椭圆 13">
            <a:extLst>
              <a:ext uri="{FF2B5EF4-FFF2-40B4-BE49-F238E27FC236}">
                <a16:creationId xmlns:a16="http://schemas.microsoft.com/office/drawing/2014/main" id="{119B24D4-740E-386F-2283-5E0D4CBAB491}"/>
              </a:ext>
            </a:extLst>
          </p:cNvPr>
          <p:cNvSpPr/>
          <p:nvPr/>
        </p:nvSpPr>
        <p:spPr>
          <a:xfrm>
            <a:off x="2070481" y="369687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15" name="椭圆 14">
            <a:extLst>
              <a:ext uri="{FF2B5EF4-FFF2-40B4-BE49-F238E27FC236}">
                <a16:creationId xmlns:a16="http://schemas.microsoft.com/office/drawing/2014/main" id="{9445861E-22FB-1392-E5B8-523AE36368C8}"/>
              </a:ext>
            </a:extLst>
          </p:cNvPr>
          <p:cNvSpPr/>
          <p:nvPr/>
        </p:nvSpPr>
        <p:spPr>
          <a:xfrm>
            <a:off x="5370852" y="372092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16" name="直接箭头连接符 15">
            <a:extLst>
              <a:ext uri="{FF2B5EF4-FFF2-40B4-BE49-F238E27FC236}">
                <a16:creationId xmlns:a16="http://schemas.microsoft.com/office/drawing/2014/main" id="{11A5F64E-6B97-781E-5BA9-351855C1E420}"/>
              </a:ext>
            </a:extLst>
          </p:cNvPr>
          <p:cNvCxnSpPr>
            <a:cxnSpLocks/>
            <a:stCxn id="12" idx="0"/>
            <a:endCxn id="15" idx="1"/>
          </p:cNvCxnSpPr>
          <p:nvPr/>
        </p:nvCxnSpPr>
        <p:spPr>
          <a:xfrm>
            <a:off x="4933405" y="2455341"/>
            <a:ext cx="609466" cy="143760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45C3427-BDDF-F38E-2A52-A6CE53949F02}"/>
              </a:ext>
            </a:extLst>
          </p:cNvPr>
          <p:cNvCxnSpPr>
            <a:cxnSpLocks/>
            <a:endCxn id="12" idx="2"/>
          </p:cNvCxnSpPr>
          <p:nvPr/>
        </p:nvCxnSpPr>
        <p:spPr>
          <a:xfrm flipV="1">
            <a:off x="3117091" y="2455341"/>
            <a:ext cx="698450" cy="136991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8">
            <a:extLst>
              <a:ext uri="{FF2B5EF4-FFF2-40B4-BE49-F238E27FC236}">
                <a16:creationId xmlns:a16="http://schemas.microsoft.com/office/drawing/2014/main" id="{3D44A6E0-3214-78B3-BE60-EAF6F9351897}"/>
              </a:ext>
            </a:extLst>
          </p:cNvPr>
          <p:cNvSpPr txBox="1"/>
          <p:nvPr/>
        </p:nvSpPr>
        <p:spPr>
          <a:xfrm>
            <a:off x="1679939" y="1352803"/>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2" name="TextBox 29">
            <a:extLst>
              <a:ext uri="{FF2B5EF4-FFF2-40B4-BE49-F238E27FC236}">
                <a16:creationId xmlns:a16="http://schemas.microsoft.com/office/drawing/2014/main" id="{06704E44-A64F-BB9B-A445-06A4D17AF2A1}"/>
              </a:ext>
            </a:extLst>
          </p:cNvPr>
          <p:cNvSpPr txBox="1"/>
          <p:nvPr/>
        </p:nvSpPr>
        <p:spPr>
          <a:xfrm>
            <a:off x="1710557" y="1714948"/>
            <a:ext cx="1908943" cy="131080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删除车辆停止时以及位置偏差过大的的采样点</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使用卡尔曼滤波矫正数据</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合并节点简化路网</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3" name="TextBox 28">
            <a:extLst>
              <a:ext uri="{FF2B5EF4-FFF2-40B4-BE49-F238E27FC236}">
                <a16:creationId xmlns:a16="http://schemas.microsoft.com/office/drawing/2014/main" id="{8A270DCF-BFBA-C0DF-EE7E-26C4BDE36586}"/>
              </a:ext>
            </a:extLst>
          </p:cNvPr>
          <p:cNvSpPr txBox="1"/>
          <p:nvPr/>
        </p:nvSpPr>
        <p:spPr>
          <a:xfrm>
            <a:off x="7319955" y="26936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交互式投票</a:t>
            </a:r>
          </a:p>
        </p:txBody>
      </p:sp>
      <p:sp>
        <p:nvSpPr>
          <p:cNvPr id="24" name="TextBox 29">
            <a:extLst>
              <a:ext uri="{FF2B5EF4-FFF2-40B4-BE49-F238E27FC236}">
                <a16:creationId xmlns:a16="http://schemas.microsoft.com/office/drawing/2014/main" id="{F38EABBE-B461-FFA6-A690-415226DF490F}"/>
              </a:ext>
            </a:extLst>
          </p:cNvPr>
          <p:cNvSpPr txBox="1"/>
          <p:nvPr/>
        </p:nvSpPr>
        <p:spPr>
          <a:xfrm>
            <a:off x="7358056" y="3113721"/>
            <a:ext cx="1519244" cy="64601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寻找局部最优路径</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侯选边投票</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计算最终匹配路径</a:t>
            </a:r>
            <a:endParaRPr lang="en-US" altLang="zh-CN" sz="1200" dirty="0">
              <a:solidFill>
                <a:schemeClr val="tx1">
                  <a:lumMod val="65000"/>
                  <a:lumOff val="35000"/>
                </a:schemeClr>
              </a:solidFill>
              <a:ea typeface="思源黑体" panose="020B0500000000000000" pitchFamily="34" charset="-122"/>
            </a:endParaRPr>
          </a:p>
        </p:txBody>
      </p:sp>
      <p:sp>
        <p:nvSpPr>
          <p:cNvPr id="27" name="TextBox 28">
            <a:extLst>
              <a:ext uri="{FF2B5EF4-FFF2-40B4-BE49-F238E27FC236}">
                <a16:creationId xmlns:a16="http://schemas.microsoft.com/office/drawing/2014/main" id="{5BE5898A-984A-F59D-D5BD-03B815FC914C}"/>
              </a:ext>
            </a:extLst>
          </p:cNvPr>
          <p:cNvSpPr txBox="1"/>
          <p:nvPr/>
        </p:nvSpPr>
        <p:spPr>
          <a:xfrm>
            <a:off x="2192355" y="4914669"/>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候选点搜索</a:t>
            </a:r>
          </a:p>
        </p:txBody>
      </p:sp>
      <p:sp>
        <p:nvSpPr>
          <p:cNvPr id="28" name="TextBox 29">
            <a:extLst>
              <a:ext uri="{FF2B5EF4-FFF2-40B4-BE49-F238E27FC236}">
                <a16:creationId xmlns:a16="http://schemas.microsoft.com/office/drawing/2014/main" id="{CE21051E-E27B-A71A-2B65-A3AD5F783D0A}"/>
              </a:ext>
            </a:extLst>
          </p:cNvPr>
          <p:cNvSpPr txBox="1"/>
          <p:nvPr/>
        </p:nvSpPr>
        <p:spPr>
          <a:xfrm>
            <a:off x="2166724" y="529185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构建三维</a:t>
            </a:r>
            <a:r>
              <a:rPr lang="en-US" altLang="zh-CN" sz="1200" dirty="0">
                <a:solidFill>
                  <a:schemeClr val="tx1">
                    <a:lumMod val="65000"/>
                    <a:lumOff val="35000"/>
                  </a:schemeClr>
                </a:solidFill>
                <a:ea typeface="思源黑体" panose="020B0500000000000000" pitchFamily="34" charset="-122"/>
              </a:rPr>
              <a:t>KD</a:t>
            </a:r>
            <a:r>
              <a:rPr lang="zh-CN" altLang="en-US" sz="1200" dirty="0">
                <a:solidFill>
                  <a:schemeClr val="tx1">
                    <a:lumMod val="65000"/>
                    <a:lumOff val="35000"/>
                  </a:schemeClr>
                </a:solidFill>
                <a:ea typeface="思源黑体" panose="020B0500000000000000" pitchFamily="34" charset="-122"/>
              </a:rPr>
              <a:t>树</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en-US" altLang="zh-CN" sz="1200" dirty="0">
                <a:solidFill>
                  <a:schemeClr val="tx1">
                    <a:lumMod val="65000"/>
                    <a:lumOff val="35000"/>
                  </a:schemeClr>
                </a:solidFill>
                <a:ea typeface="思源黑体" panose="020B0500000000000000" pitchFamily="34" charset="-122"/>
              </a:rPr>
              <a:t>KNN</a:t>
            </a:r>
            <a:r>
              <a:rPr lang="zh-CN" altLang="en-US" sz="1200" dirty="0">
                <a:solidFill>
                  <a:schemeClr val="tx1">
                    <a:lumMod val="65000"/>
                    <a:lumOff val="35000"/>
                  </a:schemeClr>
                </a:solidFill>
                <a:ea typeface="思源黑体" panose="020B0500000000000000" pitchFamily="34" charset="-122"/>
              </a:rPr>
              <a:t>全局查询候选路段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墨卡托投影计算候选点</a:t>
            </a:r>
            <a:endParaRPr lang="en-US" altLang="zh-CN" sz="1200" dirty="0">
              <a:solidFill>
                <a:schemeClr val="tx1">
                  <a:lumMod val="65000"/>
                  <a:lumOff val="35000"/>
                </a:schemeClr>
              </a:solidFill>
              <a:ea typeface="思源黑体" panose="020B0500000000000000" pitchFamily="34" charset="-122"/>
            </a:endParaRPr>
          </a:p>
          <a:p>
            <a:pPr>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a:extLst>
              <a:ext uri="{FF2B5EF4-FFF2-40B4-BE49-F238E27FC236}">
                <a16:creationId xmlns:a16="http://schemas.microsoft.com/office/drawing/2014/main" id="{97F964FE-6C6F-2E02-03DC-7B0FFC574766}"/>
              </a:ext>
            </a:extLst>
          </p:cNvPr>
          <p:cNvSpPr/>
          <p:nvPr/>
        </p:nvSpPr>
        <p:spPr>
          <a:xfrm>
            <a:off x="7152761" y="134035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05</a:t>
            </a:r>
            <a:endParaRPr lang="zh-CN" altLang="en-US" sz="2400" dirty="0">
              <a:latin typeface="Agency FB" panose="020B0503020202020204" pitchFamily="34" charset="0"/>
            </a:endParaRPr>
          </a:p>
        </p:txBody>
      </p:sp>
      <p:sp>
        <p:nvSpPr>
          <p:cNvPr id="36" name="弧形 35">
            <a:extLst>
              <a:ext uri="{FF2B5EF4-FFF2-40B4-BE49-F238E27FC236}">
                <a16:creationId xmlns:a16="http://schemas.microsoft.com/office/drawing/2014/main" id="{EC7073AE-DFEE-F904-6B81-2CEC66C032C3}"/>
              </a:ext>
            </a:extLst>
          </p:cNvPr>
          <p:cNvSpPr/>
          <p:nvPr/>
        </p:nvSpPr>
        <p:spPr>
          <a:xfrm rot="8100000">
            <a:off x="6937616" y="1060684"/>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37" name="直接箭头连接符 36">
            <a:extLst>
              <a:ext uri="{FF2B5EF4-FFF2-40B4-BE49-F238E27FC236}">
                <a16:creationId xmlns:a16="http://schemas.microsoft.com/office/drawing/2014/main" id="{CD227AEF-32E2-E340-3789-FBFD0DE5650E}"/>
              </a:ext>
            </a:extLst>
          </p:cNvPr>
          <p:cNvCxnSpPr>
            <a:cxnSpLocks/>
            <a:stCxn id="15" idx="7"/>
            <a:endCxn id="36" idx="2"/>
          </p:cNvCxnSpPr>
          <p:nvPr/>
        </p:nvCxnSpPr>
        <p:spPr>
          <a:xfrm flipV="1">
            <a:off x="6373451" y="2410065"/>
            <a:ext cx="795682" cy="148287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28">
            <a:extLst>
              <a:ext uri="{FF2B5EF4-FFF2-40B4-BE49-F238E27FC236}">
                <a16:creationId xmlns:a16="http://schemas.microsoft.com/office/drawing/2014/main" id="{E6D7BF7E-EF30-F0A1-E87D-9B0D41584144}"/>
              </a:ext>
            </a:extLst>
          </p:cNvPr>
          <p:cNvSpPr txBox="1"/>
          <p:nvPr/>
        </p:nvSpPr>
        <p:spPr>
          <a:xfrm>
            <a:off x="4970578" y="141933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位置上下文分析</a:t>
            </a:r>
          </a:p>
        </p:txBody>
      </p:sp>
      <p:sp>
        <p:nvSpPr>
          <p:cNvPr id="46" name="TextBox 29">
            <a:extLst>
              <a:ext uri="{FF2B5EF4-FFF2-40B4-BE49-F238E27FC236}">
                <a16:creationId xmlns:a16="http://schemas.microsoft.com/office/drawing/2014/main" id="{38CEE7B5-A18B-536A-BE4E-58673A493DA7}"/>
              </a:ext>
            </a:extLst>
          </p:cNvPr>
          <p:cNvSpPr txBox="1"/>
          <p:nvPr/>
        </p:nvSpPr>
        <p:spPr>
          <a:xfrm>
            <a:off x="5040043" y="1783873"/>
            <a:ext cx="1908943"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时空分析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道路一致性分析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约束条件分析</a:t>
            </a:r>
            <a:endParaRPr lang="en-US" altLang="zh-CN" sz="1200" dirty="0">
              <a:solidFill>
                <a:schemeClr val="tx1">
                  <a:lumMod val="65000"/>
                  <a:lumOff val="35000"/>
                </a:schemeClr>
              </a:solidFill>
              <a:ea typeface="思源黑体" panose="020B0500000000000000" pitchFamily="34" charset="-122"/>
            </a:endParaRPr>
          </a:p>
          <a:p>
            <a:pPr algn="l">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8" name="TextBox 28">
            <a:extLst>
              <a:ext uri="{FF2B5EF4-FFF2-40B4-BE49-F238E27FC236}">
                <a16:creationId xmlns:a16="http://schemas.microsoft.com/office/drawing/2014/main" id="{3F3FA831-5AB4-7968-CE9E-8EE09AADB25B}"/>
              </a:ext>
            </a:extLst>
          </p:cNvPr>
          <p:cNvSpPr txBox="1"/>
          <p:nvPr/>
        </p:nvSpPr>
        <p:spPr>
          <a:xfrm>
            <a:off x="5459218" y="4955828"/>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相互影响建模</a:t>
            </a:r>
          </a:p>
        </p:txBody>
      </p:sp>
      <p:sp>
        <p:nvSpPr>
          <p:cNvPr id="49" name="TextBox 29">
            <a:extLst>
              <a:ext uri="{FF2B5EF4-FFF2-40B4-BE49-F238E27FC236}">
                <a16:creationId xmlns:a16="http://schemas.microsoft.com/office/drawing/2014/main" id="{21F38783-0636-500B-7DB8-913367AA1FAE}"/>
              </a:ext>
            </a:extLst>
          </p:cNvPr>
          <p:cNvSpPr txBox="1"/>
          <p:nvPr/>
        </p:nvSpPr>
        <p:spPr>
          <a:xfrm>
            <a:off x="5492337" y="534190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静态评分矩阵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加权影响建模</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生成候选图</a:t>
            </a:r>
            <a:endParaRPr lang="en-US" altLang="zh-CN" sz="1200" dirty="0">
              <a:solidFill>
                <a:schemeClr val="tx1">
                  <a:lumMod val="65000"/>
                  <a:lumOff val="35000"/>
                </a:schemeClr>
              </a:solidFill>
              <a:ea typeface="思源黑体" panose="020B0500000000000000" pitchFamily="34" charset="-122"/>
            </a:endParaRPr>
          </a:p>
        </p:txBody>
      </p:sp>
    </p:spTree>
    <p:extLst>
      <p:ext uri="{BB962C8B-B14F-4D97-AF65-F5344CB8AC3E}">
        <p14:creationId xmlns:p14="http://schemas.microsoft.com/office/powerpoint/2010/main" val="28775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11905</TotalTime>
  <Words>4420</Words>
  <Application>Microsoft Office PowerPoint</Application>
  <PresentationFormat>全屏显示(4:3)</PresentationFormat>
  <Paragraphs>286</Paragraphs>
  <Slides>39</Slides>
  <Notes>24</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39</vt:i4>
      </vt:variant>
    </vt:vector>
  </HeadingPairs>
  <TitlesOfParts>
    <vt:vector size="49" baseType="lpstr">
      <vt:lpstr>Gill Sans</vt:lpstr>
      <vt:lpstr>思源黑体</vt:lpstr>
      <vt:lpstr>微软雅黑</vt:lpstr>
      <vt:lpstr>Agency FB</vt:lpstr>
      <vt:lpstr>Arial</vt:lpstr>
      <vt:lpstr>Cambria Math</vt:lpstr>
      <vt:lpstr>Wingdings</vt:lpstr>
      <vt:lpstr>默认设计模板</vt:lpstr>
      <vt:lpstr>Microsoft Visio 绘图</vt:lpstr>
      <vt:lpstr>Visio</vt:lpstr>
      <vt:lpstr>PowerPoint 演示文稿</vt:lpstr>
      <vt:lpstr>PowerPoint 演示文稿</vt:lpstr>
      <vt:lpstr>1.1 研究背景与意义</vt:lpstr>
      <vt:lpstr>1.2 研究动机</vt:lpstr>
      <vt:lpstr>1.2 研究动机</vt:lpstr>
      <vt:lpstr>1.3 主要工作</vt:lpstr>
      <vt:lpstr>PowerPoint 演示文稿</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2.2 数据集的构建 </vt:lpstr>
      <vt:lpstr>2.3 方法评估 </vt:lpstr>
      <vt:lpstr>2.3 方法评估 </vt:lpstr>
      <vt:lpstr>2.3 方法评估 </vt:lpstr>
      <vt:lpstr>2.3 方法评估 </vt:lpstr>
      <vt:lpstr>2.3 方法评估 </vt:lpstr>
      <vt:lpstr>2.3 方法评估 </vt:lpstr>
      <vt:lpstr>PowerPoint 演示文稿</vt:lpstr>
      <vt:lpstr>3.1 基于贝叶斯时空图自编码器的道路行驶时间预测模型</vt:lpstr>
      <vt:lpstr>3.1 基于贝叶斯时空图自编码器的道路行驶时间预测模型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2409</cp:revision>
  <cp:lastPrinted>2113-01-01T00:00:00Z</cp:lastPrinted>
  <dcterms:created xsi:type="dcterms:W3CDTF">2113-01-01T00:00:00Z</dcterms:created>
  <dcterms:modified xsi:type="dcterms:W3CDTF">2023-05-22T15:44:50Z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